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7.svg" ContentType="image/svg+xml"/>
  <Override PartName="/ppt/media/image20.svg" ContentType="image/svg+xml"/>
  <Override PartName="/ppt/media/image22.svg" ContentType="image/svg+xml"/>
  <Override PartName="/ppt/media/image24.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Hacen Tunisia Bold" panose="02000500000000000000"/>
      <p:regular r:id="rId23"/>
    </p:embeddedFont>
    <p:embeddedFont>
      <p:font typeface="Hacen Tunisia" panose="02000500000000000000"/>
      <p:regular r:id="rId24"/>
    </p:embeddedFont>
    <p:embeddedFont>
      <p:font typeface="Hacen Tunisia Light" panose="02000500000000000000"/>
      <p:regular r:id="rId25"/>
    </p:embeddedFont>
    <p:embeddedFont>
      <p:font typeface="Calibri" panose="020F050202020403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sv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sv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D5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65999"/>
            </a:blip>
            <a:stretch>
              <a:fillRect t="-18444"/>
            </a:stretch>
          </a:blipFill>
        </p:spPr>
      </p:sp>
      <p:grpSp>
        <p:nvGrpSpPr>
          <p:cNvPr id="3" name="Group 3"/>
          <p:cNvGrpSpPr/>
          <p:nvPr/>
        </p:nvGrpSpPr>
        <p:grpSpPr>
          <a:xfrm rot="0">
            <a:off x="1028700" y="8045611"/>
            <a:ext cx="137502" cy="1212689"/>
            <a:chOff x="0" y="0"/>
            <a:chExt cx="36215" cy="319391"/>
          </a:xfrm>
        </p:grpSpPr>
        <p:sp>
          <p:nvSpPr>
            <p:cNvPr id="4" name="Freeform 4"/>
            <p:cNvSpPr/>
            <p:nvPr/>
          </p:nvSpPr>
          <p:spPr>
            <a:xfrm>
              <a:off x="0" y="0"/>
              <a:ext cx="36215" cy="319391"/>
            </a:xfrm>
            <a:custGeom>
              <a:avLst/>
              <a:gdLst/>
              <a:ahLst/>
              <a:cxnLst/>
              <a:rect l="l" t="t" r="r" b="b"/>
              <a:pathLst>
                <a:path w="36215" h="319391">
                  <a:moveTo>
                    <a:pt x="0" y="0"/>
                  </a:moveTo>
                  <a:lnTo>
                    <a:pt x="36215" y="0"/>
                  </a:lnTo>
                  <a:lnTo>
                    <a:pt x="36215" y="319391"/>
                  </a:lnTo>
                  <a:lnTo>
                    <a:pt x="0" y="319391"/>
                  </a:lnTo>
                  <a:close/>
                </a:path>
              </a:pathLst>
            </a:custGeom>
            <a:solidFill>
              <a:srgbClr val="6B32B4"/>
            </a:solidFill>
          </p:spPr>
        </p:sp>
        <p:sp>
          <p:nvSpPr>
            <p:cNvPr id="5" name="TextBox 5"/>
            <p:cNvSpPr txBox="1"/>
            <p:nvPr/>
          </p:nvSpPr>
          <p:spPr>
            <a:xfrm>
              <a:off x="0" y="-38100"/>
              <a:ext cx="36215" cy="357491"/>
            </a:xfrm>
            <a:prstGeom prst="rect">
              <a:avLst/>
            </a:prstGeom>
          </p:spPr>
          <p:txBody>
            <a:bodyPr lIns="50800" tIns="50800" rIns="50800" bIns="50800" rtlCol="0" anchor="ctr"/>
            <a:lstStyle/>
            <a:p>
              <a:pPr algn="ctr">
                <a:lnSpc>
                  <a:spcPts val="2940"/>
                </a:lnSpc>
              </a:pPr>
            </a:p>
          </p:txBody>
        </p:sp>
      </p:grpSp>
      <p:sp>
        <p:nvSpPr>
          <p:cNvPr id="6" name="Freeform 6"/>
          <p:cNvSpPr/>
          <p:nvPr/>
        </p:nvSpPr>
        <p:spPr>
          <a:xfrm>
            <a:off x="1520322" y="3502630"/>
            <a:ext cx="1566380" cy="1946227"/>
          </a:xfrm>
          <a:custGeom>
            <a:avLst/>
            <a:gdLst/>
            <a:ahLst/>
            <a:cxnLst/>
            <a:rect l="l" t="t" r="r" b="b"/>
            <a:pathLst>
              <a:path w="1566380" h="1946227">
                <a:moveTo>
                  <a:pt x="0" y="0"/>
                </a:moveTo>
                <a:lnTo>
                  <a:pt x="1566380" y="0"/>
                </a:lnTo>
                <a:lnTo>
                  <a:pt x="1566380" y="1946227"/>
                </a:lnTo>
                <a:lnTo>
                  <a:pt x="0" y="1946227"/>
                </a:lnTo>
                <a:lnTo>
                  <a:pt x="0" y="0"/>
                </a:lnTo>
                <a:close/>
              </a:path>
            </a:pathLst>
          </a:custGeom>
          <a:blipFill>
            <a:blip r:embed="rId2"/>
            <a:stretch>
              <a:fillRect/>
            </a:stretch>
          </a:blipFill>
        </p:spPr>
      </p:sp>
      <p:sp>
        <p:nvSpPr>
          <p:cNvPr id="7" name="Freeform 7"/>
          <p:cNvSpPr/>
          <p:nvPr/>
        </p:nvSpPr>
        <p:spPr>
          <a:xfrm>
            <a:off x="3305647" y="3263185"/>
            <a:ext cx="2930765" cy="2930765"/>
          </a:xfrm>
          <a:custGeom>
            <a:avLst/>
            <a:gdLst/>
            <a:ahLst/>
            <a:cxnLst/>
            <a:rect l="l" t="t" r="r" b="b"/>
            <a:pathLst>
              <a:path w="2930765" h="2930765">
                <a:moveTo>
                  <a:pt x="0" y="0"/>
                </a:moveTo>
                <a:lnTo>
                  <a:pt x="2930765" y="0"/>
                </a:lnTo>
                <a:lnTo>
                  <a:pt x="2930765" y="2930765"/>
                </a:lnTo>
                <a:lnTo>
                  <a:pt x="0" y="2930765"/>
                </a:lnTo>
                <a:lnTo>
                  <a:pt x="0" y="0"/>
                </a:lnTo>
                <a:close/>
              </a:path>
            </a:pathLst>
          </a:custGeom>
          <a:blipFill>
            <a:blip r:embed="rId3"/>
            <a:stretch>
              <a:fillRect/>
            </a:stretch>
          </a:blipFill>
        </p:spPr>
      </p:sp>
      <p:sp>
        <p:nvSpPr>
          <p:cNvPr id="8" name="TextBox 8"/>
          <p:cNvSpPr txBox="1"/>
          <p:nvPr/>
        </p:nvSpPr>
        <p:spPr>
          <a:xfrm>
            <a:off x="11615498" y="1945321"/>
            <a:ext cx="5605702" cy="1050291"/>
          </a:xfrm>
          <a:prstGeom prst="rect">
            <a:avLst/>
          </a:prstGeom>
        </p:spPr>
        <p:txBody>
          <a:bodyPr lIns="0" tIns="0" rIns="0" bIns="0" rtlCol="0" anchor="t">
            <a:spAutoFit/>
          </a:bodyPr>
          <a:lstStyle/>
          <a:p>
            <a:pPr marL="0" lvl="0" indent="0" algn="just" rtl="1">
              <a:lnSpc>
                <a:spcPts val="4060"/>
              </a:lnSpc>
            </a:pPr>
            <a:r>
              <a:rPr lang="ar-EG" sz="29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تحت إشراف العميد لكلية العلوم والتكنولوجيا بجامعة محمد خيضر بسكرة </a:t>
            </a:r>
            <a:endParaRPr lang="ar-EG" sz="29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9" name="TextBox 9"/>
          <p:cNvSpPr txBox="1"/>
          <p:nvPr/>
        </p:nvSpPr>
        <p:spPr>
          <a:xfrm>
            <a:off x="6767337" y="3158410"/>
            <a:ext cx="10491963" cy="1438275"/>
          </a:xfrm>
          <a:prstGeom prst="rect">
            <a:avLst/>
          </a:prstGeom>
        </p:spPr>
        <p:txBody>
          <a:bodyPr lIns="0" tIns="0" rIns="0" bIns="0" rtlCol="0" anchor="t">
            <a:spAutoFit/>
          </a:bodyPr>
          <a:lstStyle/>
          <a:p>
            <a:pPr marL="0" lvl="0" indent="0" algn="just" rtl="1">
              <a:lnSpc>
                <a:spcPts val="10560"/>
              </a:lnSpc>
            </a:pPr>
            <a:r>
              <a:rPr lang="ar-EG" sz="8800">
                <a:solidFill>
                  <a:srgbClr val="F0F0F0"/>
                </a:solidFill>
                <a:latin typeface="Hacen Tunisia" panose="02000500000000000000"/>
                <a:ea typeface="Hacen Tunisia" panose="02000500000000000000"/>
                <a:cs typeface="Hacen Tunisia" panose="02000500000000000000"/>
                <a:sym typeface="Hacen Tunisia" panose="02000500000000000000"/>
                <a:rtl val="1"/>
              </a:rPr>
              <a:t>دورة التعريفية </a:t>
            </a:r>
            <a:endParaRPr lang="ar-EG" sz="88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0" name="TextBox 10"/>
          <p:cNvSpPr txBox="1"/>
          <p:nvPr/>
        </p:nvSpPr>
        <p:spPr>
          <a:xfrm>
            <a:off x="6729237" y="4453810"/>
            <a:ext cx="10491963" cy="852171"/>
          </a:xfrm>
          <a:prstGeom prst="rect">
            <a:avLst/>
          </a:prstGeom>
        </p:spPr>
        <p:txBody>
          <a:bodyPr lIns="0" tIns="0" rIns="0" bIns="0" rtlCol="0" anchor="t">
            <a:spAutoFit/>
          </a:bodyPr>
          <a:lstStyle/>
          <a:p>
            <a:pPr marL="0" lvl="0" indent="0" algn="just" rtl="1">
              <a:lnSpc>
                <a:spcPts val="6580"/>
              </a:lnSpc>
              <a:spcBef>
                <a:spcPct val="0"/>
              </a:spcBef>
            </a:pPr>
            <a:r>
              <a:rPr lang="ar-EG" sz="4700">
                <a:solidFill>
                  <a:srgbClr val="F0F0F0"/>
                </a:solidFill>
                <a:latin typeface="Hacen Tunisia" panose="02000500000000000000"/>
                <a:ea typeface="Hacen Tunisia" panose="02000500000000000000"/>
                <a:cs typeface="Hacen Tunisia" panose="02000500000000000000"/>
                <a:sym typeface="Hacen Tunisia" panose="02000500000000000000"/>
                <a:rtl val="1"/>
              </a:rPr>
              <a:t>للمجالات والتخصصات </a:t>
            </a:r>
            <a:endParaRPr lang="ar-EG" sz="47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1" name="TextBox 11"/>
          <p:cNvSpPr txBox="1"/>
          <p:nvPr/>
        </p:nvSpPr>
        <p:spPr>
          <a:xfrm>
            <a:off x="6767337" y="5353607"/>
            <a:ext cx="10491963" cy="1050290"/>
          </a:xfrm>
          <a:prstGeom prst="rect">
            <a:avLst/>
          </a:prstGeom>
        </p:spPr>
        <p:txBody>
          <a:bodyPr lIns="0" tIns="0" rIns="0" bIns="0" rtlCol="0" anchor="t">
            <a:spAutoFit/>
          </a:bodyPr>
          <a:lstStyle/>
          <a:p>
            <a:pPr algn="just" rtl="1">
              <a:lnSpc>
                <a:spcPts val="4060"/>
              </a:lnSpc>
            </a:pPr>
            <a:r>
              <a:rPr lang="ar-EG" sz="2900">
                <a:solidFill>
                  <a:srgbClr val="F0F0F0"/>
                </a:solidFill>
                <a:latin typeface="Hacen Tunisia" panose="02000500000000000000"/>
                <a:ea typeface="Hacen Tunisia" panose="02000500000000000000"/>
                <a:cs typeface="Hacen Tunisia" panose="02000500000000000000"/>
                <a:sym typeface="Hacen Tunisia" panose="02000500000000000000"/>
                <a:rtl val="1"/>
              </a:rPr>
              <a:t>البرمجة اللتصميم الإلكترونيات </a:t>
            </a:r>
            <a:endParaRPr lang="ar-EG" sz="29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marL="0" lvl="0" indent="0" algn="just" rtl="1">
              <a:lnSpc>
                <a:spcPts val="4060"/>
              </a:lnSpc>
              <a:spcBef>
                <a:spcPct val="0"/>
              </a:spcBef>
            </a:pPr>
            <a:r>
              <a:rPr lang="ar-EG" sz="2900">
                <a:solidFill>
                  <a:srgbClr val="F0F0F0"/>
                </a:solidFill>
                <a:latin typeface="Hacen Tunisia" panose="02000500000000000000"/>
                <a:ea typeface="Hacen Tunisia" panose="02000500000000000000"/>
                <a:cs typeface="Hacen Tunisia" panose="02000500000000000000"/>
                <a:sym typeface="Hacen Tunisia" panose="02000500000000000000"/>
                <a:rtl val="1"/>
              </a:rPr>
              <a:t>المؤسسات الناشئة ريادة المشاريع</a:t>
            </a:r>
            <a:endParaRPr lang="ar-EG" sz="29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2" name="TextBox 12"/>
          <p:cNvSpPr txBox="1"/>
          <p:nvPr/>
        </p:nvSpPr>
        <p:spPr>
          <a:xfrm>
            <a:off x="1028700" y="1023055"/>
            <a:ext cx="4141743" cy="285750"/>
          </a:xfrm>
          <a:prstGeom prst="rect">
            <a:avLst/>
          </a:prstGeom>
        </p:spPr>
        <p:txBody>
          <a:bodyPr lIns="0" tIns="0" rIns="0" bIns="0" rtlCol="0" anchor="t">
            <a:spAutoFit/>
          </a:bodyPr>
          <a:lstStyle/>
          <a:p>
            <a:pPr marL="0" lvl="0" indent="0" algn="l">
              <a:lnSpc>
                <a:spcPts val="2100"/>
              </a:lnSpc>
            </a:pPr>
            <a:r>
              <a:rPr lang="en-US" sz="1500">
                <a:solidFill>
                  <a:srgbClr val="F0F0F0"/>
                </a:solidFill>
                <a:latin typeface="Hacen Tunisia" panose="02000500000000000000"/>
                <a:ea typeface="Hacen Tunisia" panose="02000500000000000000"/>
                <a:cs typeface="Hacen Tunisia" panose="02000500000000000000"/>
                <a:sym typeface="Hacen Tunisia" panose="02000500000000000000"/>
              </a:rPr>
              <a:t>06-11-2025</a:t>
            </a:r>
            <a:endParaRPr lang="en-US" sz="1500">
              <a:solidFill>
                <a:srgbClr val="F0F0F0"/>
              </a:solidFill>
              <a:latin typeface="Hacen Tunisia" panose="02000500000000000000"/>
              <a:ea typeface="Hacen Tunisia" panose="02000500000000000000"/>
              <a:cs typeface="Hacen Tunisia" panose="02000500000000000000"/>
              <a:sym typeface="Hacen Tunisia" panose="02000500000000000000"/>
            </a:endParaRPr>
          </a:p>
        </p:txBody>
      </p:sp>
      <p:sp>
        <p:nvSpPr>
          <p:cNvPr id="13" name="TextBox 13"/>
          <p:cNvSpPr txBox="1"/>
          <p:nvPr/>
        </p:nvSpPr>
        <p:spPr>
          <a:xfrm>
            <a:off x="12483620" y="8017036"/>
            <a:ext cx="4538902" cy="409575"/>
          </a:xfrm>
          <a:prstGeom prst="rect">
            <a:avLst/>
          </a:prstGeom>
        </p:spPr>
        <p:txBody>
          <a:bodyPr lIns="0" tIns="0" rIns="0" bIns="0" rtlCol="0" anchor="t">
            <a:spAutoFit/>
          </a:bodyPr>
          <a:lstStyle/>
          <a:p>
            <a:pPr marL="0" lvl="0" indent="0" algn="l" rtl="1">
              <a:lnSpc>
                <a:spcPts val="3060"/>
              </a:lnSpc>
            </a:pPr>
            <a:r>
              <a:rPr lang="ar-EG" sz="255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كوردورلي محمد عبد القادر المازوني</a:t>
            </a:r>
            <a:endParaRPr lang="ar-EG" sz="255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4" name="TextBox 14"/>
          <p:cNvSpPr txBox="1"/>
          <p:nvPr/>
        </p:nvSpPr>
        <p:spPr>
          <a:xfrm>
            <a:off x="13065165" y="8613301"/>
            <a:ext cx="3684867" cy="295275"/>
          </a:xfrm>
          <a:prstGeom prst="rect">
            <a:avLst/>
          </a:prstGeom>
        </p:spPr>
        <p:txBody>
          <a:bodyPr lIns="0" tIns="0" rIns="0" bIns="0" rtlCol="0" anchor="t">
            <a:spAutoFit/>
          </a:bodyPr>
          <a:lstStyle/>
          <a:p>
            <a:pPr marL="0" lvl="0" indent="0" algn="l" rtl="1">
              <a:lnSpc>
                <a:spcPts val="2160"/>
              </a:lnSpc>
            </a:pPr>
            <a:r>
              <a:rPr lang="ar-EG" sz="1800">
                <a:solidFill>
                  <a:srgbClr val="F0F0F0"/>
                </a:solidFill>
                <a:latin typeface="Hacen Tunisia" panose="02000500000000000000"/>
                <a:ea typeface="Hacen Tunisia" panose="02000500000000000000"/>
                <a:cs typeface="Hacen Tunisia" panose="02000500000000000000"/>
                <a:sym typeface="Hacen Tunisia" panose="02000500000000000000"/>
                <a:rtl val="1"/>
              </a:rPr>
              <a:t>مدير مؤسسة للخدمات التقنية والرقمية </a:t>
            </a:r>
            <a:endParaRPr lang="ar-EG" sz="18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5" name="TextBox 15"/>
          <p:cNvSpPr txBox="1"/>
          <p:nvPr/>
        </p:nvSpPr>
        <p:spPr>
          <a:xfrm>
            <a:off x="11975218" y="9146701"/>
            <a:ext cx="3684867" cy="295275"/>
          </a:xfrm>
          <a:prstGeom prst="rect">
            <a:avLst/>
          </a:prstGeom>
        </p:spPr>
        <p:txBody>
          <a:bodyPr lIns="0" tIns="0" rIns="0" bIns="0" rtlCol="0" anchor="t">
            <a:spAutoFit/>
          </a:bodyPr>
          <a:lstStyle/>
          <a:p>
            <a:pPr marL="0" lvl="0" indent="0" algn="r">
              <a:lnSpc>
                <a:spcPts val="2160"/>
              </a:lnSpc>
            </a:pPr>
            <a:r>
              <a:rPr lang="en-US" sz="1800">
                <a:solidFill>
                  <a:srgbClr val="F0F0F0"/>
                </a:solidFill>
                <a:latin typeface="Hacen Tunisia" panose="02000500000000000000"/>
                <a:ea typeface="Hacen Tunisia" panose="02000500000000000000"/>
                <a:cs typeface="Hacen Tunisia" panose="02000500000000000000"/>
                <a:sym typeface="Hacen Tunisia" panose="02000500000000000000"/>
              </a:rPr>
              <a:t>Mz Collage Labs</a:t>
            </a:r>
            <a:endParaRPr lang="en-US" sz="1800">
              <a:solidFill>
                <a:srgbClr val="F0F0F0"/>
              </a:solidFill>
              <a:latin typeface="Hacen Tunisia" panose="02000500000000000000"/>
              <a:ea typeface="Hacen Tunisia" panose="02000500000000000000"/>
              <a:cs typeface="Hacen Tunisia" panose="02000500000000000000"/>
              <a:sym typeface="Hacen Tunisia" panose="02000500000000000000"/>
            </a:endParaRPr>
          </a:p>
        </p:txBody>
      </p:sp>
      <p:sp>
        <p:nvSpPr>
          <p:cNvPr id="16" name="TextBox 16"/>
          <p:cNvSpPr txBox="1"/>
          <p:nvPr/>
        </p:nvSpPr>
        <p:spPr>
          <a:xfrm>
            <a:off x="1429039" y="7778911"/>
            <a:ext cx="5693070" cy="2028190"/>
          </a:xfrm>
          <a:prstGeom prst="rect">
            <a:avLst/>
          </a:prstGeom>
        </p:spPr>
        <p:txBody>
          <a:bodyPr lIns="0" tIns="0" rIns="0" bIns="0" rtlCol="0" anchor="t">
            <a:spAutoFit/>
          </a:bodyPr>
          <a:lstStyle/>
          <a:p>
            <a:pPr algn="r" rtl="1">
              <a:lnSpc>
                <a:spcPts val="2660"/>
              </a:lnSpc>
              <a:spcBef>
                <a:spcPct val="0"/>
              </a:spcBef>
            </a:pPr>
            <a:r>
              <a:rPr lang="ar-EG" sz="1900">
                <a:solidFill>
                  <a:srgbClr val="F0F0F0"/>
                </a:solidFill>
                <a:latin typeface="Hacen Tunisia" panose="02000500000000000000"/>
                <a:ea typeface="Hacen Tunisia" panose="02000500000000000000"/>
                <a:cs typeface="Hacen Tunisia" panose="02000500000000000000"/>
                <a:sym typeface="Hacen Tunisia" panose="02000500000000000000"/>
                <a:rtl val="1"/>
              </a:rPr>
              <a:t>يستكشف</a:t>
            </a:r>
            <a:r>
              <a:rPr lang="ar-EG" sz="1900">
                <a:solidFill>
                  <a:srgbClr val="F0F0F0"/>
                </a:solidFill>
                <a:latin typeface="Hacen Tunisia" panose="02000500000000000000"/>
                <a:ea typeface="Hacen Tunisia" panose="02000500000000000000"/>
                <a:cs typeface="Hacen Tunisia" panose="02000500000000000000"/>
                <a:sym typeface="Hacen Tunisia" panose="02000500000000000000"/>
                <a:rtl val="1"/>
              </a:rPr>
              <a:t> هذا العرض التقديمي مهمة وتأثير </a:t>
            </a:r>
            <a:r>
              <a:rPr lang="en-US" sz="1900">
                <a:solidFill>
                  <a:srgbClr val="F0F0F0"/>
                </a:solidFill>
                <a:latin typeface="Hacen Tunisia" panose="02000500000000000000"/>
                <a:ea typeface="Hacen Tunisia" panose="02000500000000000000"/>
                <a:cs typeface="Hacen Tunisia" panose="02000500000000000000"/>
                <a:sym typeface="Hacen Tunisia" panose="02000500000000000000"/>
              </a:rPr>
              <a:t>MZ Collage Labs</a:t>
            </a:r>
            <a:r>
              <a:rPr lang="ar-EG" sz="1900">
                <a:solidFill>
                  <a:srgbClr val="F0F0F0"/>
                </a:solidFill>
                <a:latin typeface="Hacen Tunisia" panose="02000500000000000000"/>
                <a:ea typeface="Hacen Tunisia" panose="02000500000000000000"/>
                <a:cs typeface="Hacen Tunisia" panose="02000500000000000000"/>
                <a:sym typeface="Hacen Tunisia" panose="02000500000000000000"/>
                <a:rtl val="1"/>
              </a:rPr>
              <a:t> —، وهو مركز رقمي إبداعي يمكّن الطلاب والمهنيين من تطوير المهارات المستقبلية وبناء مشاريع حقيقية وخلق فرص في مجال التكنولوجيا والتصميم والابتكار. وهو يسلط الضوء على برامجنا الرئيسية وأساليب التدريب وكيف نساعد الأفراد والمؤسسات على النمو في العالم الرقمي سريع التغير.</a:t>
            </a:r>
            <a:endParaRPr lang="ar-EG" sz="19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Freeform 2"/>
          <p:cNvSpPr/>
          <p:nvPr/>
        </p:nvSpPr>
        <p:spPr>
          <a:xfrm>
            <a:off x="-342264" y="-1072543"/>
            <a:ext cx="19418438" cy="11359543"/>
          </a:xfrm>
          <a:custGeom>
            <a:avLst/>
            <a:gdLst/>
            <a:ahLst/>
            <a:cxnLst/>
            <a:rect l="l" t="t" r="r" b="b"/>
            <a:pathLst>
              <a:path w="19418438" h="11359543">
                <a:moveTo>
                  <a:pt x="0" y="0"/>
                </a:moveTo>
                <a:lnTo>
                  <a:pt x="19418439" y="0"/>
                </a:lnTo>
                <a:lnTo>
                  <a:pt x="19418439" y="11359543"/>
                </a:lnTo>
                <a:lnTo>
                  <a:pt x="0" y="11359543"/>
                </a:lnTo>
                <a:lnTo>
                  <a:pt x="0" y="0"/>
                </a:lnTo>
                <a:close/>
              </a:path>
            </a:pathLst>
          </a:custGeom>
          <a:blipFill>
            <a:blip r:embed="rId1">
              <a:alphaModFix amt="83000"/>
            </a:blip>
            <a:stretch>
              <a:fillRect t="-11742" b="-2324"/>
            </a:stretch>
          </a:blipFill>
        </p:spPr>
      </p:sp>
      <p:grpSp>
        <p:nvGrpSpPr>
          <p:cNvPr id="3" name="Group 3"/>
          <p:cNvGrpSpPr/>
          <p:nvPr/>
        </p:nvGrpSpPr>
        <p:grpSpPr>
          <a:xfrm rot="0">
            <a:off x="10655048" y="3029693"/>
            <a:ext cx="6083499" cy="4318103"/>
            <a:chOff x="0" y="0"/>
            <a:chExt cx="1336624" cy="948743"/>
          </a:xfrm>
        </p:grpSpPr>
        <p:sp>
          <p:nvSpPr>
            <p:cNvPr id="4" name="Freeform 4"/>
            <p:cNvSpPr/>
            <p:nvPr/>
          </p:nvSpPr>
          <p:spPr>
            <a:xfrm>
              <a:off x="0" y="0"/>
              <a:ext cx="1336624" cy="948743"/>
            </a:xfrm>
            <a:custGeom>
              <a:avLst/>
              <a:gdLst/>
              <a:ahLst/>
              <a:cxnLst/>
              <a:rect l="l" t="t" r="r" b="b"/>
              <a:pathLst>
                <a:path w="1336624" h="948743">
                  <a:moveTo>
                    <a:pt x="69994" y="0"/>
                  </a:moveTo>
                  <a:lnTo>
                    <a:pt x="1266630" y="0"/>
                  </a:lnTo>
                  <a:cubicBezTo>
                    <a:pt x="1285194" y="0"/>
                    <a:pt x="1302997" y="7374"/>
                    <a:pt x="1316123" y="20501"/>
                  </a:cubicBezTo>
                  <a:cubicBezTo>
                    <a:pt x="1329249" y="33627"/>
                    <a:pt x="1336624" y="51430"/>
                    <a:pt x="1336624" y="69994"/>
                  </a:cubicBezTo>
                  <a:lnTo>
                    <a:pt x="1336624" y="878750"/>
                  </a:lnTo>
                  <a:cubicBezTo>
                    <a:pt x="1336624" y="917406"/>
                    <a:pt x="1305287" y="948743"/>
                    <a:pt x="1266630" y="948743"/>
                  </a:cubicBezTo>
                  <a:lnTo>
                    <a:pt x="69994" y="948743"/>
                  </a:lnTo>
                  <a:cubicBezTo>
                    <a:pt x="51430" y="948743"/>
                    <a:pt x="33627" y="941369"/>
                    <a:pt x="20501" y="928243"/>
                  </a:cubicBezTo>
                  <a:cubicBezTo>
                    <a:pt x="7374" y="915116"/>
                    <a:pt x="0" y="897313"/>
                    <a:pt x="0" y="878750"/>
                  </a:cubicBezTo>
                  <a:lnTo>
                    <a:pt x="0" y="69994"/>
                  </a:lnTo>
                  <a:cubicBezTo>
                    <a:pt x="0" y="51430"/>
                    <a:pt x="7374" y="33627"/>
                    <a:pt x="20501" y="20501"/>
                  </a:cubicBezTo>
                  <a:cubicBezTo>
                    <a:pt x="33627" y="7374"/>
                    <a:pt x="51430" y="0"/>
                    <a:pt x="69994" y="0"/>
                  </a:cubicBezTo>
                  <a:close/>
                </a:path>
              </a:pathLst>
            </a:custGeom>
            <a:solidFill>
              <a:srgbClr val="010D54"/>
            </a:solidFill>
          </p:spPr>
        </p:sp>
        <p:sp>
          <p:nvSpPr>
            <p:cNvPr id="5" name="TextBox 5"/>
            <p:cNvSpPr txBox="1"/>
            <p:nvPr/>
          </p:nvSpPr>
          <p:spPr>
            <a:xfrm>
              <a:off x="0" y="-95250"/>
              <a:ext cx="1336624" cy="1043993"/>
            </a:xfrm>
            <a:prstGeom prst="rect">
              <a:avLst/>
            </a:prstGeom>
          </p:spPr>
          <p:txBody>
            <a:bodyPr lIns="50800" tIns="50800" rIns="50800" bIns="50800" rtlCol="0" anchor="ctr"/>
            <a:lstStyle/>
            <a:p>
              <a:pPr algn="ctr">
                <a:lnSpc>
                  <a:spcPts val="4200"/>
                </a:lnSpc>
              </a:pPr>
            </a:p>
          </p:txBody>
        </p:sp>
      </p:grpSp>
      <p:grpSp>
        <p:nvGrpSpPr>
          <p:cNvPr id="6" name="Group 6"/>
          <p:cNvGrpSpPr/>
          <p:nvPr/>
        </p:nvGrpSpPr>
        <p:grpSpPr>
          <a:xfrm rot="0">
            <a:off x="1917644" y="1661162"/>
            <a:ext cx="6500410" cy="3842895"/>
            <a:chOff x="0" y="0"/>
            <a:chExt cx="1712042" cy="1012121"/>
          </a:xfrm>
        </p:grpSpPr>
        <p:sp>
          <p:nvSpPr>
            <p:cNvPr id="7" name="Freeform 7"/>
            <p:cNvSpPr/>
            <p:nvPr/>
          </p:nvSpPr>
          <p:spPr>
            <a:xfrm>
              <a:off x="0" y="0"/>
              <a:ext cx="1712042" cy="1012121"/>
            </a:xfrm>
            <a:custGeom>
              <a:avLst/>
              <a:gdLst/>
              <a:ahLst/>
              <a:cxnLst/>
              <a:rect l="l" t="t" r="r" b="b"/>
              <a:pathLst>
                <a:path w="1712042" h="1012121">
                  <a:moveTo>
                    <a:pt x="65504" y="0"/>
                  </a:moveTo>
                  <a:lnTo>
                    <a:pt x="1646538" y="0"/>
                  </a:lnTo>
                  <a:cubicBezTo>
                    <a:pt x="1663911" y="0"/>
                    <a:pt x="1680572" y="6901"/>
                    <a:pt x="1692856" y="19186"/>
                  </a:cubicBezTo>
                  <a:cubicBezTo>
                    <a:pt x="1705141" y="31470"/>
                    <a:pt x="1712042" y="48132"/>
                    <a:pt x="1712042" y="65504"/>
                  </a:cubicBezTo>
                  <a:lnTo>
                    <a:pt x="1712042" y="946616"/>
                  </a:lnTo>
                  <a:cubicBezTo>
                    <a:pt x="1712042" y="982793"/>
                    <a:pt x="1682715" y="1012121"/>
                    <a:pt x="1646538" y="1012121"/>
                  </a:cubicBezTo>
                  <a:lnTo>
                    <a:pt x="65504" y="1012121"/>
                  </a:lnTo>
                  <a:cubicBezTo>
                    <a:pt x="48132" y="1012121"/>
                    <a:pt x="31470" y="1005219"/>
                    <a:pt x="19186" y="992935"/>
                  </a:cubicBezTo>
                  <a:cubicBezTo>
                    <a:pt x="6901" y="980650"/>
                    <a:pt x="0" y="963989"/>
                    <a:pt x="0" y="946616"/>
                  </a:cubicBezTo>
                  <a:lnTo>
                    <a:pt x="0" y="65504"/>
                  </a:lnTo>
                  <a:cubicBezTo>
                    <a:pt x="0" y="48132"/>
                    <a:pt x="6901" y="31470"/>
                    <a:pt x="19186" y="19186"/>
                  </a:cubicBezTo>
                  <a:cubicBezTo>
                    <a:pt x="31470" y="6901"/>
                    <a:pt x="48132" y="0"/>
                    <a:pt x="65504" y="0"/>
                  </a:cubicBezTo>
                  <a:close/>
                </a:path>
              </a:pathLst>
            </a:custGeom>
            <a:solidFill>
              <a:srgbClr val="6B32B4"/>
            </a:solidFill>
          </p:spPr>
        </p:sp>
        <p:sp>
          <p:nvSpPr>
            <p:cNvPr id="8" name="TextBox 8"/>
            <p:cNvSpPr txBox="1"/>
            <p:nvPr/>
          </p:nvSpPr>
          <p:spPr>
            <a:xfrm>
              <a:off x="0" y="-95250"/>
              <a:ext cx="1712042" cy="1107371"/>
            </a:xfrm>
            <a:prstGeom prst="rect">
              <a:avLst/>
            </a:prstGeom>
          </p:spPr>
          <p:txBody>
            <a:bodyPr lIns="50800" tIns="50800" rIns="50800" bIns="50800" rtlCol="0" anchor="ctr"/>
            <a:lstStyle/>
            <a:p>
              <a:pPr algn="ctr">
                <a:lnSpc>
                  <a:spcPts val="4200"/>
                </a:lnSpc>
              </a:pPr>
            </a:p>
          </p:txBody>
        </p:sp>
      </p:grpSp>
      <p:grpSp>
        <p:nvGrpSpPr>
          <p:cNvPr id="9" name="Group 9"/>
          <p:cNvGrpSpPr/>
          <p:nvPr/>
        </p:nvGrpSpPr>
        <p:grpSpPr>
          <a:xfrm rot="0">
            <a:off x="1917644" y="5755764"/>
            <a:ext cx="6500410" cy="3842895"/>
            <a:chOff x="0" y="0"/>
            <a:chExt cx="1712042" cy="1012121"/>
          </a:xfrm>
        </p:grpSpPr>
        <p:sp>
          <p:nvSpPr>
            <p:cNvPr id="10" name="Freeform 10"/>
            <p:cNvSpPr/>
            <p:nvPr/>
          </p:nvSpPr>
          <p:spPr>
            <a:xfrm>
              <a:off x="0" y="0"/>
              <a:ext cx="1712042" cy="1012121"/>
            </a:xfrm>
            <a:custGeom>
              <a:avLst/>
              <a:gdLst/>
              <a:ahLst/>
              <a:cxnLst/>
              <a:rect l="l" t="t" r="r" b="b"/>
              <a:pathLst>
                <a:path w="1712042" h="1012121">
                  <a:moveTo>
                    <a:pt x="65504" y="0"/>
                  </a:moveTo>
                  <a:lnTo>
                    <a:pt x="1646538" y="0"/>
                  </a:lnTo>
                  <a:cubicBezTo>
                    <a:pt x="1663911" y="0"/>
                    <a:pt x="1680572" y="6901"/>
                    <a:pt x="1692856" y="19186"/>
                  </a:cubicBezTo>
                  <a:cubicBezTo>
                    <a:pt x="1705141" y="31470"/>
                    <a:pt x="1712042" y="48132"/>
                    <a:pt x="1712042" y="65504"/>
                  </a:cubicBezTo>
                  <a:lnTo>
                    <a:pt x="1712042" y="946616"/>
                  </a:lnTo>
                  <a:cubicBezTo>
                    <a:pt x="1712042" y="982793"/>
                    <a:pt x="1682715" y="1012121"/>
                    <a:pt x="1646538" y="1012121"/>
                  </a:cubicBezTo>
                  <a:lnTo>
                    <a:pt x="65504" y="1012121"/>
                  </a:lnTo>
                  <a:cubicBezTo>
                    <a:pt x="48132" y="1012121"/>
                    <a:pt x="31470" y="1005219"/>
                    <a:pt x="19186" y="992935"/>
                  </a:cubicBezTo>
                  <a:cubicBezTo>
                    <a:pt x="6901" y="980650"/>
                    <a:pt x="0" y="963989"/>
                    <a:pt x="0" y="946616"/>
                  </a:cubicBezTo>
                  <a:lnTo>
                    <a:pt x="0" y="65504"/>
                  </a:lnTo>
                  <a:cubicBezTo>
                    <a:pt x="0" y="48132"/>
                    <a:pt x="6901" y="31470"/>
                    <a:pt x="19186" y="19186"/>
                  </a:cubicBezTo>
                  <a:cubicBezTo>
                    <a:pt x="31470" y="6901"/>
                    <a:pt x="48132" y="0"/>
                    <a:pt x="65504" y="0"/>
                  </a:cubicBezTo>
                  <a:close/>
                </a:path>
              </a:pathLst>
            </a:custGeom>
            <a:solidFill>
              <a:srgbClr val="6B32B4"/>
            </a:solidFill>
          </p:spPr>
        </p:sp>
        <p:sp>
          <p:nvSpPr>
            <p:cNvPr id="11" name="TextBox 11"/>
            <p:cNvSpPr txBox="1"/>
            <p:nvPr/>
          </p:nvSpPr>
          <p:spPr>
            <a:xfrm>
              <a:off x="0" y="-95250"/>
              <a:ext cx="1712042" cy="1107371"/>
            </a:xfrm>
            <a:prstGeom prst="rect">
              <a:avLst/>
            </a:prstGeom>
          </p:spPr>
          <p:txBody>
            <a:bodyPr lIns="50800" tIns="50800" rIns="50800" bIns="50800" rtlCol="0" anchor="ctr"/>
            <a:lstStyle/>
            <a:p>
              <a:pPr algn="ctr">
                <a:lnSpc>
                  <a:spcPts val="4200"/>
                </a:lnSpc>
              </a:pPr>
            </a:p>
          </p:txBody>
        </p:sp>
      </p:grpSp>
      <p:sp>
        <p:nvSpPr>
          <p:cNvPr id="12" name="TextBox 12"/>
          <p:cNvSpPr txBox="1"/>
          <p:nvPr/>
        </p:nvSpPr>
        <p:spPr>
          <a:xfrm>
            <a:off x="7545875" y="279400"/>
            <a:ext cx="7980349" cy="749300"/>
          </a:xfrm>
          <a:prstGeom prst="rect">
            <a:avLst/>
          </a:prstGeom>
        </p:spPr>
        <p:txBody>
          <a:bodyPr lIns="0" tIns="0" rIns="0" bIns="0" rtlCol="0" anchor="t">
            <a:spAutoFit/>
          </a:bodyPr>
          <a:lstStyle/>
          <a:p>
            <a:pPr algn="r" rtl="1">
              <a:lnSpc>
                <a:spcPts val="5200"/>
              </a:lnSpc>
            </a:pPr>
            <a:r>
              <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الإ</a:t>
            </a:r>
            <a:r>
              <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لكترونيات والتحكم الذكي</a:t>
            </a:r>
            <a:endPar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3" name="TextBox 13"/>
          <p:cNvSpPr txBox="1"/>
          <p:nvPr/>
        </p:nvSpPr>
        <p:spPr>
          <a:xfrm>
            <a:off x="8224539" y="1219202"/>
            <a:ext cx="6623023" cy="441960"/>
          </a:xfrm>
          <a:prstGeom prst="rect">
            <a:avLst/>
          </a:prstGeom>
        </p:spPr>
        <p:txBody>
          <a:bodyPr lIns="0" tIns="0" rIns="0" bIns="0" rtlCol="0" anchor="t">
            <a:spAutoFit/>
          </a:bodyPr>
          <a:lstStyle/>
          <a:p>
            <a:pPr algn="r" rtl="1">
              <a:lnSpc>
                <a:spcPts val="3120"/>
              </a:lnSpc>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كيف نمنح الأجهزة عقولًا تعم</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ل وتتحكم.</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4" name="TextBox 14"/>
          <p:cNvSpPr txBox="1"/>
          <p:nvPr/>
        </p:nvSpPr>
        <p:spPr>
          <a:xfrm>
            <a:off x="9740220" y="8345170"/>
            <a:ext cx="6623023" cy="1253490"/>
          </a:xfrm>
          <a:prstGeom prst="rect">
            <a:avLst/>
          </a:prstGeom>
        </p:spPr>
        <p:txBody>
          <a:bodyPr lIns="0" tIns="0" rIns="0" bIns="0" rtlCol="0" anchor="t">
            <a:spAutoFit/>
          </a:bodyPr>
          <a:lstStyle/>
          <a:p>
            <a:pPr algn="r" rtl="1">
              <a:lnSpc>
                <a:spcPts val="4680"/>
              </a:lnSpc>
            </a:pPr>
            <a:r>
              <a:rPr lang="ar-EG" sz="4500">
                <a:solidFill>
                  <a:srgbClr val="010D54"/>
                </a:solidFill>
                <a:latin typeface="Hacen Tunisia" panose="02000500000000000000"/>
                <a:ea typeface="Hacen Tunisia" panose="02000500000000000000"/>
                <a:cs typeface="Hacen Tunisia" panose="02000500000000000000"/>
                <a:sym typeface="Hacen Tunisia" panose="02000500000000000000"/>
                <a:rtl val="1"/>
              </a:rPr>
              <a:t>إبدأ بصنع مشاريعك… ودع ا</a:t>
            </a:r>
            <a:r>
              <a:rPr lang="ar-EG" sz="4500">
                <a:solidFill>
                  <a:srgbClr val="010D54"/>
                </a:solidFill>
                <a:latin typeface="Hacen Tunisia" panose="02000500000000000000"/>
                <a:ea typeface="Hacen Tunisia" panose="02000500000000000000"/>
                <a:cs typeface="Hacen Tunisia" panose="02000500000000000000"/>
                <a:sym typeface="Hacen Tunisia" panose="02000500000000000000"/>
                <a:rtl val="1"/>
              </a:rPr>
              <a:t>لتقنية تتحدث عنك</a:t>
            </a:r>
            <a:endParaRPr lang="ar-EG" sz="4500">
              <a:solidFill>
                <a:srgbClr val="010D54"/>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5" name="TextBox 15"/>
          <p:cNvSpPr txBox="1"/>
          <p:nvPr/>
        </p:nvSpPr>
        <p:spPr>
          <a:xfrm>
            <a:off x="10150060" y="4025851"/>
            <a:ext cx="7027317" cy="2397174"/>
          </a:xfrm>
          <a:prstGeom prst="rect">
            <a:avLst/>
          </a:prstGeom>
        </p:spPr>
        <p:txBody>
          <a:bodyPr lIns="0" tIns="0" rIns="0" bIns="0" rtlCol="0" anchor="t">
            <a:spAutoFit/>
          </a:bodyPr>
          <a:lstStyle/>
          <a:p>
            <a:pPr algn="ctr"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الإلكترونيات الأساسية والتطبيقية</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أنظمة التحكم الآلي </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3740"/>
              </a:lnSpc>
              <a:spcBef>
                <a:spcPct val="0"/>
              </a:spcBef>
            </a:pPr>
            <a:r>
              <a:rPr lang="en-US" sz="3595">
                <a:solidFill>
                  <a:srgbClr val="F0F0F0"/>
                </a:solidFill>
                <a:latin typeface="Hacen Tunisia" panose="02000500000000000000"/>
                <a:ea typeface="Hacen Tunisia" panose="02000500000000000000"/>
                <a:cs typeface="Hacen Tunisia" panose="02000500000000000000"/>
                <a:sym typeface="Hacen Tunisia" panose="02000500000000000000"/>
              </a:rPr>
              <a:t>Arduino</a:t>
            </a: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 و</a:t>
            </a:r>
            <a:r>
              <a:rPr lang="en-US" sz="3595">
                <a:solidFill>
                  <a:srgbClr val="F0F0F0"/>
                </a:solidFill>
                <a:latin typeface="Hacen Tunisia" panose="02000500000000000000"/>
                <a:ea typeface="Hacen Tunisia" panose="02000500000000000000"/>
                <a:cs typeface="Hacen Tunisia" panose="02000500000000000000"/>
                <a:sym typeface="Hacen Tunisia" panose="02000500000000000000"/>
              </a:rPr>
              <a:t>Raspberry Pi</a:t>
            </a:r>
            <a:endParaRPr lang="en-US" sz="3595">
              <a:solidFill>
                <a:srgbClr val="F0F0F0"/>
              </a:solidFill>
              <a:latin typeface="Hacen Tunisia" panose="02000500000000000000"/>
              <a:ea typeface="Hacen Tunisia" panose="02000500000000000000"/>
              <a:cs typeface="Hacen Tunisia" panose="02000500000000000000"/>
              <a:sym typeface="Hacen Tunisia" panose="02000500000000000000"/>
            </a:endParaRPr>
          </a:p>
          <a:p>
            <a:pPr algn="ctr"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 إنترنت الأشياء (</a:t>
            </a:r>
            <a:r>
              <a:rPr lang="en-US" sz="3595">
                <a:solidFill>
                  <a:srgbClr val="F0F0F0"/>
                </a:solidFill>
                <a:latin typeface="Hacen Tunisia" panose="02000500000000000000"/>
                <a:ea typeface="Hacen Tunisia" panose="02000500000000000000"/>
                <a:cs typeface="Hacen Tunisia" panose="02000500000000000000"/>
                <a:sym typeface="Hacen Tunisia" panose="02000500000000000000"/>
              </a:rPr>
              <a:t>IoT</a:t>
            </a: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 الروبوتات والمشاريع الابتكارية</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6" name="TextBox 16"/>
          <p:cNvSpPr txBox="1"/>
          <p:nvPr/>
        </p:nvSpPr>
        <p:spPr>
          <a:xfrm>
            <a:off x="3117880" y="2035370"/>
            <a:ext cx="4650700" cy="586105"/>
          </a:xfrm>
          <a:prstGeom prst="rect">
            <a:avLst/>
          </a:prstGeom>
        </p:spPr>
        <p:txBody>
          <a:bodyPr lIns="0" tIns="0" rIns="0" bIns="0" rtlCol="0" anchor="t">
            <a:spAutoFit/>
          </a:bodyPr>
          <a:lstStyle/>
          <a:p>
            <a:pPr algn="ctr" rtl="1">
              <a:lnSpc>
                <a:spcPts val="4160"/>
              </a:lnSpc>
              <a:spcBef>
                <a:spcPct val="0"/>
              </a:spcBef>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برامج وأدوات نستخدمها:</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7" name="TextBox 17"/>
          <p:cNvSpPr txBox="1"/>
          <p:nvPr/>
        </p:nvSpPr>
        <p:spPr>
          <a:xfrm>
            <a:off x="4046210" y="6129972"/>
            <a:ext cx="2794040" cy="586105"/>
          </a:xfrm>
          <a:prstGeom prst="rect">
            <a:avLst/>
          </a:prstGeom>
        </p:spPr>
        <p:txBody>
          <a:bodyPr lIns="0" tIns="0" rIns="0" bIns="0" rtlCol="0" anchor="t">
            <a:spAutoFit/>
          </a:bodyPr>
          <a:lstStyle/>
          <a:p>
            <a:pPr algn="ctr" rtl="1">
              <a:lnSpc>
                <a:spcPts val="4160"/>
              </a:lnSpc>
              <a:spcBef>
                <a:spcPct val="0"/>
              </a:spcBef>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ط</a:t>
            </a: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ريقة التدريب:</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8" name="TextBox 18"/>
          <p:cNvSpPr txBox="1"/>
          <p:nvPr/>
        </p:nvSpPr>
        <p:spPr>
          <a:xfrm>
            <a:off x="2535666" y="3220621"/>
            <a:ext cx="3337917" cy="2004060"/>
          </a:xfrm>
          <a:prstGeom prst="rect">
            <a:avLst/>
          </a:prstGeom>
        </p:spPr>
        <p:txBody>
          <a:bodyPr lIns="0" tIns="0" rIns="0" bIns="0" rtlCol="0" anchor="t">
            <a:spAutoFit/>
          </a:bodyPr>
          <a:lstStyle/>
          <a:p>
            <a:pPr algn="l" rtl="1">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Arduino IDE</a:t>
            </a:r>
            <a:endPar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a:p>
            <a:pPr algn="l" rtl="1">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Tinkercad / Proteus</a:t>
            </a:r>
            <a:r>
              <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a:t>
            </a:r>
            <a:endPar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l" rtl="1">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Raspberry Pi OS</a:t>
            </a:r>
            <a:endPar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a:p>
            <a:pPr algn="l" rtl="1">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Multisim / EasyEDA</a:t>
            </a:r>
            <a:r>
              <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a:t>
            </a:r>
            <a:endPar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l" rtl="1">
              <a:lnSpc>
                <a:spcPts val="3120"/>
              </a:lnSpc>
            </a:pPr>
          </a:p>
        </p:txBody>
      </p:sp>
      <p:sp>
        <p:nvSpPr>
          <p:cNvPr id="19" name="TextBox 19"/>
          <p:cNvSpPr txBox="1"/>
          <p:nvPr/>
        </p:nvSpPr>
        <p:spPr>
          <a:xfrm>
            <a:off x="2282716" y="6874432"/>
            <a:ext cx="5485864" cy="2228596"/>
          </a:xfrm>
          <a:prstGeom prst="rect">
            <a:avLst/>
          </a:prstGeom>
        </p:spPr>
        <p:txBody>
          <a:bodyPr lIns="0" tIns="0" rIns="0" bIns="0" rtlCol="0" anchor="t">
            <a:spAutoFit/>
          </a:bodyPr>
          <a:lstStyle/>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تبدأ</a:t>
            </a: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من الأساسيات، ثم تبني مشروعك بنفسك خطوة بخطوة.</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نستخدم التجربة والتطبيق في كل جلسة، مع مشاريع واقعية قابلة للتنفيذ ميدانيًا.</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كل متدرّب يخرج بمشروع فعلي قابل للعرض أو التسويق.</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Freeform 2"/>
          <p:cNvSpPr/>
          <p:nvPr/>
        </p:nvSpPr>
        <p:spPr>
          <a:xfrm>
            <a:off x="0" y="-578991"/>
            <a:ext cx="18535606" cy="12166098"/>
          </a:xfrm>
          <a:custGeom>
            <a:avLst/>
            <a:gdLst/>
            <a:ahLst/>
            <a:cxnLst/>
            <a:rect l="l" t="t" r="r" b="b"/>
            <a:pathLst>
              <a:path w="18535606" h="12166098">
                <a:moveTo>
                  <a:pt x="0" y="0"/>
                </a:moveTo>
                <a:lnTo>
                  <a:pt x="18535606" y="0"/>
                </a:lnTo>
                <a:lnTo>
                  <a:pt x="18535606" y="12166097"/>
                </a:lnTo>
                <a:lnTo>
                  <a:pt x="0" y="12166097"/>
                </a:lnTo>
                <a:lnTo>
                  <a:pt x="0" y="0"/>
                </a:lnTo>
                <a:close/>
              </a:path>
            </a:pathLst>
          </a:custGeom>
          <a:blipFill>
            <a:blip r:embed="rId1">
              <a:alphaModFix amt="36000"/>
            </a:blip>
            <a:stretch>
              <a:fillRect/>
            </a:stretch>
          </a:blipFill>
        </p:spPr>
      </p:sp>
      <p:grpSp>
        <p:nvGrpSpPr>
          <p:cNvPr id="3" name="Group 3"/>
          <p:cNvGrpSpPr/>
          <p:nvPr/>
        </p:nvGrpSpPr>
        <p:grpSpPr>
          <a:xfrm rot="0">
            <a:off x="9919225" y="3029693"/>
            <a:ext cx="6819322" cy="4478065"/>
            <a:chOff x="0" y="0"/>
            <a:chExt cx="1498294" cy="983889"/>
          </a:xfrm>
        </p:grpSpPr>
        <p:sp>
          <p:nvSpPr>
            <p:cNvPr id="4" name="Freeform 4"/>
            <p:cNvSpPr/>
            <p:nvPr/>
          </p:nvSpPr>
          <p:spPr>
            <a:xfrm>
              <a:off x="0" y="0"/>
              <a:ext cx="1498294" cy="983889"/>
            </a:xfrm>
            <a:custGeom>
              <a:avLst/>
              <a:gdLst/>
              <a:ahLst/>
              <a:cxnLst/>
              <a:rect l="l" t="t" r="r" b="b"/>
              <a:pathLst>
                <a:path w="1498294" h="983889">
                  <a:moveTo>
                    <a:pt x="62441" y="0"/>
                  </a:moveTo>
                  <a:lnTo>
                    <a:pt x="1435853" y="0"/>
                  </a:lnTo>
                  <a:cubicBezTo>
                    <a:pt x="1470338" y="0"/>
                    <a:pt x="1498294" y="27956"/>
                    <a:pt x="1498294" y="62441"/>
                  </a:cubicBezTo>
                  <a:lnTo>
                    <a:pt x="1498294" y="921448"/>
                  </a:lnTo>
                  <a:cubicBezTo>
                    <a:pt x="1498294" y="938008"/>
                    <a:pt x="1491715" y="953890"/>
                    <a:pt x="1480005" y="965600"/>
                  </a:cubicBezTo>
                  <a:cubicBezTo>
                    <a:pt x="1468295" y="977310"/>
                    <a:pt x="1452413" y="983889"/>
                    <a:pt x="1435853" y="983889"/>
                  </a:cubicBezTo>
                  <a:lnTo>
                    <a:pt x="62441" y="983889"/>
                  </a:lnTo>
                  <a:cubicBezTo>
                    <a:pt x="27956" y="983889"/>
                    <a:pt x="0" y="955933"/>
                    <a:pt x="0" y="921448"/>
                  </a:cubicBezTo>
                  <a:lnTo>
                    <a:pt x="0" y="62441"/>
                  </a:lnTo>
                  <a:cubicBezTo>
                    <a:pt x="0" y="27956"/>
                    <a:pt x="27956" y="0"/>
                    <a:pt x="62441" y="0"/>
                  </a:cubicBezTo>
                  <a:close/>
                </a:path>
              </a:pathLst>
            </a:custGeom>
            <a:solidFill>
              <a:srgbClr val="010D54"/>
            </a:solidFill>
          </p:spPr>
        </p:sp>
        <p:sp>
          <p:nvSpPr>
            <p:cNvPr id="5" name="TextBox 5"/>
            <p:cNvSpPr txBox="1"/>
            <p:nvPr/>
          </p:nvSpPr>
          <p:spPr>
            <a:xfrm>
              <a:off x="0" y="-95250"/>
              <a:ext cx="1498294" cy="1079139"/>
            </a:xfrm>
            <a:prstGeom prst="rect">
              <a:avLst/>
            </a:prstGeom>
          </p:spPr>
          <p:txBody>
            <a:bodyPr lIns="50800" tIns="50800" rIns="50800" bIns="50800" rtlCol="0" anchor="ctr"/>
            <a:lstStyle/>
            <a:p>
              <a:pPr algn="ctr">
                <a:lnSpc>
                  <a:spcPts val="4200"/>
                </a:lnSpc>
              </a:pPr>
            </a:p>
          </p:txBody>
        </p:sp>
      </p:grpSp>
      <p:grpSp>
        <p:nvGrpSpPr>
          <p:cNvPr id="6" name="Group 6"/>
          <p:cNvGrpSpPr/>
          <p:nvPr/>
        </p:nvGrpSpPr>
        <p:grpSpPr>
          <a:xfrm rot="0">
            <a:off x="1917644" y="1661162"/>
            <a:ext cx="6500410" cy="3842895"/>
            <a:chOff x="0" y="0"/>
            <a:chExt cx="1712042" cy="1012121"/>
          </a:xfrm>
        </p:grpSpPr>
        <p:sp>
          <p:nvSpPr>
            <p:cNvPr id="7" name="Freeform 7"/>
            <p:cNvSpPr/>
            <p:nvPr/>
          </p:nvSpPr>
          <p:spPr>
            <a:xfrm>
              <a:off x="0" y="0"/>
              <a:ext cx="1712042" cy="1012121"/>
            </a:xfrm>
            <a:custGeom>
              <a:avLst/>
              <a:gdLst/>
              <a:ahLst/>
              <a:cxnLst/>
              <a:rect l="l" t="t" r="r" b="b"/>
              <a:pathLst>
                <a:path w="1712042" h="1012121">
                  <a:moveTo>
                    <a:pt x="65504" y="0"/>
                  </a:moveTo>
                  <a:lnTo>
                    <a:pt x="1646538" y="0"/>
                  </a:lnTo>
                  <a:cubicBezTo>
                    <a:pt x="1663911" y="0"/>
                    <a:pt x="1680572" y="6901"/>
                    <a:pt x="1692856" y="19186"/>
                  </a:cubicBezTo>
                  <a:cubicBezTo>
                    <a:pt x="1705141" y="31470"/>
                    <a:pt x="1712042" y="48132"/>
                    <a:pt x="1712042" y="65504"/>
                  </a:cubicBezTo>
                  <a:lnTo>
                    <a:pt x="1712042" y="946616"/>
                  </a:lnTo>
                  <a:cubicBezTo>
                    <a:pt x="1712042" y="982793"/>
                    <a:pt x="1682715" y="1012121"/>
                    <a:pt x="1646538" y="1012121"/>
                  </a:cubicBezTo>
                  <a:lnTo>
                    <a:pt x="65504" y="1012121"/>
                  </a:lnTo>
                  <a:cubicBezTo>
                    <a:pt x="48132" y="1012121"/>
                    <a:pt x="31470" y="1005219"/>
                    <a:pt x="19186" y="992935"/>
                  </a:cubicBezTo>
                  <a:cubicBezTo>
                    <a:pt x="6901" y="980650"/>
                    <a:pt x="0" y="963989"/>
                    <a:pt x="0" y="946616"/>
                  </a:cubicBezTo>
                  <a:lnTo>
                    <a:pt x="0" y="65504"/>
                  </a:lnTo>
                  <a:cubicBezTo>
                    <a:pt x="0" y="48132"/>
                    <a:pt x="6901" y="31470"/>
                    <a:pt x="19186" y="19186"/>
                  </a:cubicBezTo>
                  <a:cubicBezTo>
                    <a:pt x="31470" y="6901"/>
                    <a:pt x="48132" y="0"/>
                    <a:pt x="65504" y="0"/>
                  </a:cubicBezTo>
                  <a:close/>
                </a:path>
              </a:pathLst>
            </a:custGeom>
            <a:solidFill>
              <a:srgbClr val="6B32B4"/>
            </a:solidFill>
          </p:spPr>
        </p:sp>
        <p:sp>
          <p:nvSpPr>
            <p:cNvPr id="8" name="TextBox 8"/>
            <p:cNvSpPr txBox="1"/>
            <p:nvPr/>
          </p:nvSpPr>
          <p:spPr>
            <a:xfrm>
              <a:off x="0" y="-95250"/>
              <a:ext cx="1712042" cy="1107371"/>
            </a:xfrm>
            <a:prstGeom prst="rect">
              <a:avLst/>
            </a:prstGeom>
          </p:spPr>
          <p:txBody>
            <a:bodyPr lIns="50800" tIns="50800" rIns="50800" bIns="50800" rtlCol="0" anchor="ctr"/>
            <a:lstStyle/>
            <a:p>
              <a:pPr algn="ctr">
                <a:lnSpc>
                  <a:spcPts val="4200"/>
                </a:lnSpc>
              </a:pPr>
            </a:p>
          </p:txBody>
        </p:sp>
      </p:grpSp>
      <p:grpSp>
        <p:nvGrpSpPr>
          <p:cNvPr id="9" name="Group 9"/>
          <p:cNvGrpSpPr/>
          <p:nvPr/>
        </p:nvGrpSpPr>
        <p:grpSpPr>
          <a:xfrm rot="0">
            <a:off x="1917644" y="5755764"/>
            <a:ext cx="6756349" cy="4098834"/>
            <a:chOff x="0" y="0"/>
            <a:chExt cx="1779450" cy="1079528"/>
          </a:xfrm>
        </p:grpSpPr>
        <p:sp>
          <p:nvSpPr>
            <p:cNvPr id="10" name="Freeform 10"/>
            <p:cNvSpPr/>
            <p:nvPr/>
          </p:nvSpPr>
          <p:spPr>
            <a:xfrm>
              <a:off x="0" y="0"/>
              <a:ext cx="1779450" cy="1079528"/>
            </a:xfrm>
            <a:custGeom>
              <a:avLst/>
              <a:gdLst/>
              <a:ahLst/>
              <a:cxnLst/>
              <a:rect l="l" t="t" r="r" b="b"/>
              <a:pathLst>
                <a:path w="1779450" h="1079528">
                  <a:moveTo>
                    <a:pt x="63023" y="0"/>
                  </a:moveTo>
                  <a:lnTo>
                    <a:pt x="1716427" y="0"/>
                  </a:lnTo>
                  <a:cubicBezTo>
                    <a:pt x="1733142" y="0"/>
                    <a:pt x="1749172" y="6640"/>
                    <a:pt x="1760991" y="18459"/>
                  </a:cubicBezTo>
                  <a:cubicBezTo>
                    <a:pt x="1772810" y="30278"/>
                    <a:pt x="1779450" y="46308"/>
                    <a:pt x="1779450" y="63023"/>
                  </a:cubicBezTo>
                  <a:lnTo>
                    <a:pt x="1779450" y="1016505"/>
                  </a:lnTo>
                  <a:cubicBezTo>
                    <a:pt x="1779450" y="1051312"/>
                    <a:pt x="1751234" y="1079528"/>
                    <a:pt x="1716427" y="1079528"/>
                  </a:cubicBezTo>
                  <a:lnTo>
                    <a:pt x="63023" y="1079528"/>
                  </a:lnTo>
                  <a:cubicBezTo>
                    <a:pt x="46308" y="1079528"/>
                    <a:pt x="30278" y="1072888"/>
                    <a:pt x="18459" y="1061069"/>
                  </a:cubicBezTo>
                  <a:cubicBezTo>
                    <a:pt x="6640" y="1049250"/>
                    <a:pt x="0" y="1033220"/>
                    <a:pt x="0" y="1016505"/>
                  </a:cubicBezTo>
                  <a:lnTo>
                    <a:pt x="0" y="63023"/>
                  </a:lnTo>
                  <a:cubicBezTo>
                    <a:pt x="0" y="46308"/>
                    <a:pt x="6640" y="30278"/>
                    <a:pt x="18459" y="18459"/>
                  </a:cubicBezTo>
                  <a:cubicBezTo>
                    <a:pt x="30278" y="6640"/>
                    <a:pt x="46308" y="0"/>
                    <a:pt x="63023" y="0"/>
                  </a:cubicBezTo>
                  <a:close/>
                </a:path>
              </a:pathLst>
            </a:custGeom>
            <a:solidFill>
              <a:srgbClr val="6B32B4"/>
            </a:solidFill>
          </p:spPr>
        </p:sp>
        <p:sp>
          <p:nvSpPr>
            <p:cNvPr id="11" name="TextBox 11"/>
            <p:cNvSpPr txBox="1"/>
            <p:nvPr/>
          </p:nvSpPr>
          <p:spPr>
            <a:xfrm>
              <a:off x="0" y="-95250"/>
              <a:ext cx="1779450" cy="1174778"/>
            </a:xfrm>
            <a:prstGeom prst="rect">
              <a:avLst/>
            </a:prstGeom>
          </p:spPr>
          <p:txBody>
            <a:bodyPr lIns="50800" tIns="50800" rIns="50800" bIns="50800" rtlCol="0" anchor="ctr"/>
            <a:lstStyle/>
            <a:p>
              <a:pPr algn="ctr">
                <a:lnSpc>
                  <a:spcPts val="4200"/>
                </a:lnSpc>
              </a:pPr>
            </a:p>
          </p:txBody>
        </p:sp>
      </p:grpSp>
      <p:sp>
        <p:nvSpPr>
          <p:cNvPr id="12" name="TextBox 12"/>
          <p:cNvSpPr txBox="1"/>
          <p:nvPr/>
        </p:nvSpPr>
        <p:spPr>
          <a:xfrm>
            <a:off x="8224539" y="448820"/>
            <a:ext cx="8685975" cy="760857"/>
          </a:xfrm>
          <a:prstGeom prst="rect">
            <a:avLst/>
          </a:prstGeom>
        </p:spPr>
        <p:txBody>
          <a:bodyPr lIns="0" tIns="0" rIns="0" bIns="0" rtlCol="0" anchor="t">
            <a:spAutoFit/>
          </a:bodyPr>
          <a:lstStyle/>
          <a:p>
            <a:pPr algn="r" rtl="1">
              <a:lnSpc>
                <a:spcPts val="5305"/>
              </a:lnSpc>
            </a:pPr>
            <a:r>
              <a:rPr lang="ar-EG" sz="5100">
                <a:solidFill>
                  <a:srgbClr val="000002"/>
                </a:solidFill>
                <a:latin typeface="Hacen Tunisia Bold" panose="02000500000000000000"/>
                <a:ea typeface="Hacen Tunisia Bold" panose="02000500000000000000"/>
                <a:cs typeface="Hacen Tunisia Bold" panose="02000500000000000000"/>
                <a:sym typeface="Hacen Tunisia Bold" panose="02000500000000000000"/>
                <a:rtl val="1"/>
              </a:rPr>
              <a:t>الطاقا</a:t>
            </a:r>
            <a:r>
              <a:rPr lang="ar-EG" sz="5100">
                <a:solidFill>
                  <a:srgbClr val="000002"/>
                </a:solidFill>
                <a:latin typeface="Hacen Tunisia Bold" panose="02000500000000000000"/>
                <a:ea typeface="Hacen Tunisia Bold" panose="02000500000000000000"/>
                <a:cs typeface="Hacen Tunisia Bold" panose="02000500000000000000"/>
                <a:sym typeface="Hacen Tunisia Bold" panose="02000500000000000000"/>
                <a:rtl val="1"/>
              </a:rPr>
              <a:t>ت المتجددة والتحكم الصناعي</a:t>
            </a:r>
            <a:endParaRPr lang="ar-EG" sz="5100">
              <a:solidFill>
                <a:srgbClr val="000002"/>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3" name="TextBox 13"/>
          <p:cNvSpPr txBox="1"/>
          <p:nvPr/>
        </p:nvSpPr>
        <p:spPr>
          <a:xfrm>
            <a:off x="9919225" y="1209677"/>
            <a:ext cx="6623023" cy="463042"/>
          </a:xfrm>
          <a:prstGeom prst="rect">
            <a:avLst/>
          </a:prstGeom>
        </p:spPr>
        <p:txBody>
          <a:bodyPr lIns="0" tIns="0" rIns="0" bIns="0" rtlCol="0" anchor="t">
            <a:spAutoFit/>
          </a:bodyPr>
          <a:lstStyle/>
          <a:p>
            <a:pPr algn="r" rtl="1">
              <a:lnSpc>
                <a:spcPts val="3225"/>
              </a:lnSpc>
            </a:pPr>
            <a:r>
              <a:rPr lang="ar-EG" sz="3100">
                <a:solidFill>
                  <a:srgbClr val="000002"/>
                </a:solidFill>
                <a:latin typeface="Hacen Tunisia" panose="02000500000000000000"/>
                <a:ea typeface="Hacen Tunisia" panose="02000500000000000000"/>
                <a:cs typeface="Hacen Tunisia" panose="02000500000000000000"/>
                <a:sym typeface="Hacen Tunisia" panose="02000500000000000000"/>
                <a:rtl val="1"/>
              </a:rPr>
              <a:t>نصنع أنظمة تعم</a:t>
            </a:r>
            <a:r>
              <a:rPr lang="ar-EG" sz="3100">
                <a:solidFill>
                  <a:srgbClr val="000002"/>
                </a:solidFill>
                <a:latin typeface="Hacen Tunisia" panose="02000500000000000000"/>
                <a:ea typeface="Hacen Tunisia" panose="02000500000000000000"/>
                <a:cs typeface="Hacen Tunisia" panose="02000500000000000000"/>
                <a:sym typeface="Hacen Tunisia" panose="02000500000000000000"/>
                <a:rtl val="1"/>
              </a:rPr>
              <a:t>ل بذكاء، وتُنتج باستدامة.</a:t>
            </a:r>
            <a:endParaRPr lang="ar-EG" sz="3100">
              <a:solidFill>
                <a:srgbClr val="000002"/>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4" name="TextBox 14"/>
          <p:cNvSpPr txBox="1"/>
          <p:nvPr/>
        </p:nvSpPr>
        <p:spPr>
          <a:xfrm>
            <a:off x="9740220" y="8345170"/>
            <a:ext cx="6623023" cy="1253490"/>
          </a:xfrm>
          <a:prstGeom prst="rect">
            <a:avLst/>
          </a:prstGeom>
        </p:spPr>
        <p:txBody>
          <a:bodyPr lIns="0" tIns="0" rIns="0" bIns="0" rtlCol="0" anchor="t">
            <a:spAutoFit/>
          </a:bodyPr>
          <a:lstStyle/>
          <a:p>
            <a:pPr algn="r" rtl="1">
              <a:lnSpc>
                <a:spcPts val="4680"/>
              </a:lnSpc>
            </a:pPr>
            <a:r>
              <a:rPr lang="ar-EG" sz="4500">
                <a:solidFill>
                  <a:srgbClr val="010D54"/>
                </a:solidFill>
                <a:latin typeface="Hacen Tunisia" panose="02000500000000000000"/>
                <a:ea typeface="Hacen Tunisia" panose="02000500000000000000"/>
                <a:cs typeface="Hacen Tunisia" panose="02000500000000000000"/>
                <a:sym typeface="Hacen Tunisia" panose="02000500000000000000"/>
                <a:rtl val="1"/>
              </a:rPr>
              <a:t>اصنع طاقتك… وابنِ بها مس</a:t>
            </a:r>
            <a:r>
              <a:rPr lang="ar-EG" sz="4500">
                <a:solidFill>
                  <a:srgbClr val="010D54"/>
                </a:solidFill>
                <a:latin typeface="Hacen Tunisia" panose="02000500000000000000"/>
                <a:ea typeface="Hacen Tunisia" panose="02000500000000000000"/>
                <a:cs typeface="Hacen Tunisia" panose="02000500000000000000"/>
                <a:sym typeface="Hacen Tunisia" panose="02000500000000000000"/>
                <a:rtl val="1"/>
              </a:rPr>
              <a:t>تقبل الصناعة الذكية.</a:t>
            </a:r>
            <a:endParaRPr lang="ar-EG" sz="4500">
              <a:solidFill>
                <a:srgbClr val="010D54"/>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5" name="TextBox 15"/>
          <p:cNvSpPr txBox="1"/>
          <p:nvPr/>
        </p:nvSpPr>
        <p:spPr>
          <a:xfrm>
            <a:off x="3117880" y="2035370"/>
            <a:ext cx="4650700" cy="586105"/>
          </a:xfrm>
          <a:prstGeom prst="rect">
            <a:avLst/>
          </a:prstGeom>
        </p:spPr>
        <p:txBody>
          <a:bodyPr lIns="0" tIns="0" rIns="0" bIns="0" rtlCol="0" anchor="t">
            <a:spAutoFit/>
          </a:bodyPr>
          <a:lstStyle/>
          <a:p>
            <a:pPr algn="ctr" rtl="1">
              <a:lnSpc>
                <a:spcPts val="4160"/>
              </a:lnSpc>
              <a:spcBef>
                <a:spcPct val="0"/>
              </a:spcBef>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برامج وأدوات نستخدمها:</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6" name="TextBox 16"/>
          <p:cNvSpPr txBox="1"/>
          <p:nvPr/>
        </p:nvSpPr>
        <p:spPr>
          <a:xfrm>
            <a:off x="4046210" y="6129972"/>
            <a:ext cx="2794040" cy="586105"/>
          </a:xfrm>
          <a:prstGeom prst="rect">
            <a:avLst/>
          </a:prstGeom>
        </p:spPr>
        <p:txBody>
          <a:bodyPr lIns="0" tIns="0" rIns="0" bIns="0" rtlCol="0" anchor="t">
            <a:spAutoFit/>
          </a:bodyPr>
          <a:lstStyle/>
          <a:p>
            <a:pPr algn="ctr" rtl="1">
              <a:lnSpc>
                <a:spcPts val="4160"/>
              </a:lnSpc>
              <a:spcBef>
                <a:spcPct val="0"/>
              </a:spcBef>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ط</a:t>
            </a: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ريقة التدريب:</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7" name="TextBox 17"/>
          <p:cNvSpPr txBox="1"/>
          <p:nvPr/>
        </p:nvSpPr>
        <p:spPr>
          <a:xfrm>
            <a:off x="2727620" y="3004282"/>
            <a:ext cx="4112629" cy="2499775"/>
          </a:xfrm>
          <a:prstGeom prst="rect">
            <a:avLst/>
          </a:prstGeom>
        </p:spPr>
        <p:txBody>
          <a:bodyPr lIns="0" tIns="0" rIns="0" bIns="0" rtlCol="0" anchor="t">
            <a:spAutoFit/>
          </a:bodyPr>
          <a:lstStyle/>
          <a:p>
            <a:pPr algn="l" rtl="1">
              <a:lnSpc>
                <a:spcPts val="3890"/>
              </a:lnSpc>
            </a:pPr>
            <a:r>
              <a:rPr lang="en-US"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Automation Studio</a:t>
            </a:r>
            <a:endParaRPr lang="en-US"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a:p>
            <a:pPr algn="l" rtl="1">
              <a:lnSpc>
                <a:spcPts val="3890"/>
              </a:lnSpc>
            </a:pPr>
            <a:r>
              <a:rPr lang="en-US"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Proteus / Multisim</a:t>
            </a:r>
            <a:r>
              <a:rPr lang="ar-EG"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a:t>
            </a:r>
            <a:endParaRPr lang="ar-EG"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l" rtl="1">
              <a:lnSpc>
                <a:spcPts val="3890"/>
              </a:lnSpc>
            </a:pPr>
            <a:r>
              <a:rPr lang="en-US"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PVsyst / Helioscope</a:t>
            </a:r>
            <a:r>
              <a:rPr lang="ar-EG"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a:t>
            </a:r>
            <a:endParaRPr lang="ar-EG"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l" rtl="1">
              <a:lnSpc>
                <a:spcPts val="3890"/>
              </a:lnSpc>
            </a:pPr>
            <a:r>
              <a:rPr lang="en-US"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MATLAB / Simulink</a:t>
            </a:r>
            <a:r>
              <a:rPr lang="ar-EG"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a:t>
            </a:r>
            <a:endParaRPr lang="ar-EG" sz="374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l" rtl="1">
              <a:lnSpc>
                <a:spcPts val="3890"/>
              </a:lnSpc>
            </a:pPr>
          </a:p>
        </p:txBody>
      </p:sp>
      <p:sp>
        <p:nvSpPr>
          <p:cNvPr id="18" name="TextBox 18"/>
          <p:cNvSpPr txBox="1"/>
          <p:nvPr/>
        </p:nvSpPr>
        <p:spPr>
          <a:xfrm>
            <a:off x="2282716" y="6716077"/>
            <a:ext cx="5485864" cy="2228596"/>
          </a:xfrm>
          <a:prstGeom prst="rect">
            <a:avLst/>
          </a:prstGeom>
        </p:spPr>
        <p:txBody>
          <a:bodyPr lIns="0" tIns="0" rIns="0" bIns="0" rtlCol="0" anchor="t">
            <a:spAutoFit/>
          </a:bodyPr>
          <a:lstStyle/>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انبدأ</a:t>
            </a: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من الأساسيات إلى بناء نموذج مشروع حقيقي.</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كل متدرّب يمر عبر ثلاث مراحل:</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الفهم – المحاكاة – التنفيذ.</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ندمج البرمجة بالهندسة لتكوين مهارة تحليل وربط بين الطاقة والتحكم الذكي.</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9" name="TextBox 19"/>
          <p:cNvSpPr txBox="1"/>
          <p:nvPr/>
        </p:nvSpPr>
        <p:spPr>
          <a:xfrm>
            <a:off x="10374994" y="3627339"/>
            <a:ext cx="6083499" cy="2995930"/>
          </a:xfrm>
          <a:prstGeom prst="rect">
            <a:avLst/>
          </a:prstGeom>
        </p:spPr>
        <p:txBody>
          <a:bodyPr lIns="0" tIns="0" rIns="0" bIns="0" rtlCol="0" anchor="t">
            <a:spAutoFit/>
          </a:bodyPr>
          <a:lstStyle/>
          <a:p>
            <a:pPr algn="ctr" rtl="1">
              <a:lnSpc>
                <a:spcPts val="3920"/>
              </a:lnSpc>
              <a:spcBef>
                <a:spcPct val="0"/>
              </a:spcBef>
            </a:pPr>
            <a:r>
              <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rPr>
              <a:t>تصميم وتركيب الأنظمة الكهروضوئية والأنظمة المركّبة، دراسة الإنتاج والتخزين</a:t>
            </a:r>
            <a:endPar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3920"/>
              </a:lnSpc>
              <a:spcBef>
                <a:spcPct val="0"/>
              </a:spcBef>
            </a:pPr>
            <a:r>
              <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rPr>
              <a:t>برمجة وحدات التحكم المنطقية، تصميم واجهات المراقبة</a:t>
            </a:r>
            <a:endPar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3920"/>
              </a:lnSpc>
              <a:spcBef>
                <a:spcPct val="0"/>
              </a:spcBef>
            </a:pPr>
            <a:r>
              <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rPr>
              <a:t>تحليل خطوط الإنتاج وتطوير</a:t>
            </a:r>
            <a:endPar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3920"/>
              </a:lnSpc>
              <a:spcBef>
                <a:spcPct val="0"/>
              </a:spcBef>
            </a:pPr>
            <a:r>
              <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rPr>
              <a:t>تشخيص الأعطال، مراقبة الأداء، وإدارة الصيانة</a:t>
            </a:r>
            <a:endPar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Freeform 2"/>
          <p:cNvSpPr/>
          <p:nvPr/>
        </p:nvSpPr>
        <p:spPr>
          <a:xfrm>
            <a:off x="0" y="-233002"/>
            <a:ext cx="18584689" cy="11336973"/>
          </a:xfrm>
          <a:custGeom>
            <a:avLst/>
            <a:gdLst/>
            <a:ahLst/>
            <a:cxnLst/>
            <a:rect l="l" t="t" r="r" b="b"/>
            <a:pathLst>
              <a:path w="18584689" h="11336973">
                <a:moveTo>
                  <a:pt x="0" y="0"/>
                </a:moveTo>
                <a:lnTo>
                  <a:pt x="18584689" y="0"/>
                </a:lnTo>
                <a:lnTo>
                  <a:pt x="18584689" y="11336973"/>
                </a:lnTo>
                <a:lnTo>
                  <a:pt x="0" y="11336973"/>
                </a:lnTo>
                <a:lnTo>
                  <a:pt x="0" y="0"/>
                </a:lnTo>
                <a:close/>
              </a:path>
            </a:pathLst>
          </a:custGeom>
          <a:blipFill>
            <a:blip r:embed="rId1"/>
            <a:stretch>
              <a:fillRect t="-10076" b="-12870"/>
            </a:stretch>
          </a:blipFill>
        </p:spPr>
      </p:sp>
      <p:grpSp>
        <p:nvGrpSpPr>
          <p:cNvPr id="3" name="Group 3"/>
          <p:cNvGrpSpPr/>
          <p:nvPr/>
        </p:nvGrpSpPr>
        <p:grpSpPr>
          <a:xfrm rot="0">
            <a:off x="10891731" y="3753600"/>
            <a:ext cx="6083499" cy="4318103"/>
            <a:chOff x="0" y="0"/>
            <a:chExt cx="1336624" cy="948743"/>
          </a:xfrm>
        </p:grpSpPr>
        <p:sp>
          <p:nvSpPr>
            <p:cNvPr id="4" name="Freeform 4"/>
            <p:cNvSpPr/>
            <p:nvPr/>
          </p:nvSpPr>
          <p:spPr>
            <a:xfrm>
              <a:off x="0" y="0"/>
              <a:ext cx="1336624" cy="948743"/>
            </a:xfrm>
            <a:custGeom>
              <a:avLst/>
              <a:gdLst/>
              <a:ahLst/>
              <a:cxnLst/>
              <a:rect l="l" t="t" r="r" b="b"/>
              <a:pathLst>
                <a:path w="1336624" h="948743">
                  <a:moveTo>
                    <a:pt x="69994" y="0"/>
                  </a:moveTo>
                  <a:lnTo>
                    <a:pt x="1266630" y="0"/>
                  </a:lnTo>
                  <a:cubicBezTo>
                    <a:pt x="1285194" y="0"/>
                    <a:pt x="1302997" y="7374"/>
                    <a:pt x="1316123" y="20501"/>
                  </a:cubicBezTo>
                  <a:cubicBezTo>
                    <a:pt x="1329249" y="33627"/>
                    <a:pt x="1336624" y="51430"/>
                    <a:pt x="1336624" y="69994"/>
                  </a:cubicBezTo>
                  <a:lnTo>
                    <a:pt x="1336624" y="878750"/>
                  </a:lnTo>
                  <a:cubicBezTo>
                    <a:pt x="1336624" y="917406"/>
                    <a:pt x="1305287" y="948743"/>
                    <a:pt x="1266630" y="948743"/>
                  </a:cubicBezTo>
                  <a:lnTo>
                    <a:pt x="69994" y="948743"/>
                  </a:lnTo>
                  <a:cubicBezTo>
                    <a:pt x="51430" y="948743"/>
                    <a:pt x="33627" y="941369"/>
                    <a:pt x="20501" y="928243"/>
                  </a:cubicBezTo>
                  <a:cubicBezTo>
                    <a:pt x="7374" y="915116"/>
                    <a:pt x="0" y="897313"/>
                    <a:pt x="0" y="878750"/>
                  </a:cubicBezTo>
                  <a:lnTo>
                    <a:pt x="0" y="69994"/>
                  </a:lnTo>
                  <a:cubicBezTo>
                    <a:pt x="0" y="51430"/>
                    <a:pt x="7374" y="33627"/>
                    <a:pt x="20501" y="20501"/>
                  </a:cubicBezTo>
                  <a:cubicBezTo>
                    <a:pt x="33627" y="7374"/>
                    <a:pt x="51430" y="0"/>
                    <a:pt x="69994" y="0"/>
                  </a:cubicBezTo>
                  <a:close/>
                </a:path>
              </a:pathLst>
            </a:custGeom>
            <a:solidFill>
              <a:srgbClr val="010D54"/>
            </a:solidFill>
          </p:spPr>
        </p:sp>
        <p:sp>
          <p:nvSpPr>
            <p:cNvPr id="5" name="TextBox 5"/>
            <p:cNvSpPr txBox="1"/>
            <p:nvPr/>
          </p:nvSpPr>
          <p:spPr>
            <a:xfrm>
              <a:off x="0" y="-95250"/>
              <a:ext cx="1336624" cy="1043993"/>
            </a:xfrm>
            <a:prstGeom prst="rect">
              <a:avLst/>
            </a:prstGeom>
          </p:spPr>
          <p:txBody>
            <a:bodyPr lIns="50800" tIns="50800" rIns="50800" bIns="50800" rtlCol="0" anchor="ctr"/>
            <a:lstStyle/>
            <a:p>
              <a:pPr algn="ctr">
                <a:lnSpc>
                  <a:spcPts val="4200"/>
                </a:lnSpc>
              </a:pPr>
            </a:p>
          </p:txBody>
        </p:sp>
      </p:grpSp>
      <p:grpSp>
        <p:nvGrpSpPr>
          <p:cNvPr id="6" name="Group 6"/>
          <p:cNvGrpSpPr/>
          <p:nvPr/>
        </p:nvGrpSpPr>
        <p:grpSpPr>
          <a:xfrm rot="0">
            <a:off x="1917644" y="1661162"/>
            <a:ext cx="6500410" cy="3842895"/>
            <a:chOff x="0" y="0"/>
            <a:chExt cx="1712042" cy="1012121"/>
          </a:xfrm>
        </p:grpSpPr>
        <p:sp>
          <p:nvSpPr>
            <p:cNvPr id="7" name="Freeform 7"/>
            <p:cNvSpPr/>
            <p:nvPr/>
          </p:nvSpPr>
          <p:spPr>
            <a:xfrm>
              <a:off x="0" y="0"/>
              <a:ext cx="1712042" cy="1012121"/>
            </a:xfrm>
            <a:custGeom>
              <a:avLst/>
              <a:gdLst/>
              <a:ahLst/>
              <a:cxnLst/>
              <a:rect l="l" t="t" r="r" b="b"/>
              <a:pathLst>
                <a:path w="1712042" h="1012121">
                  <a:moveTo>
                    <a:pt x="65504" y="0"/>
                  </a:moveTo>
                  <a:lnTo>
                    <a:pt x="1646538" y="0"/>
                  </a:lnTo>
                  <a:cubicBezTo>
                    <a:pt x="1663911" y="0"/>
                    <a:pt x="1680572" y="6901"/>
                    <a:pt x="1692856" y="19186"/>
                  </a:cubicBezTo>
                  <a:cubicBezTo>
                    <a:pt x="1705141" y="31470"/>
                    <a:pt x="1712042" y="48132"/>
                    <a:pt x="1712042" y="65504"/>
                  </a:cubicBezTo>
                  <a:lnTo>
                    <a:pt x="1712042" y="946616"/>
                  </a:lnTo>
                  <a:cubicBezTo>
                    <a:pt x="1712042" y="982793"/>
                    <a:pt x="1682715" y="1012121"/>
                    <a:pt x="1646538" y="1012121"/>
                  </a:cubicBezTo>
                  <a:lnTo>
                    <a:pt x="65504" y="1012121"/>
                  </a:lnTo>
                  <a:cubicBezTo>
                    <a:pt x="48132" y="1012121"/>
                    <a:pt x="31470" y="1005219"/>
                    <a:pt x="19186" y="992935"/>
                  </a:cubicBezTo>
                  <a:cubicBezTo>
                    <a:pt x="6901" y="980650"/>
                    <a:pt x="0" y="963989"/>
                    <a:pt x="0" y="946616"/>
                  </a:cubicBezTo>
                  <a:lnTo>
                    <a:pt x="0" y="65504"/>
                  </a:lnTo>
                  <a:cubicBezTo>
                    <a:pt x="0" y="48132"/>
                    <a:pt x="6901" y="31470"/>
                    <a:pt x="19186" y="19186"/>
                  </a:cubicBezTo>
                  <a:cubicBezTo>
                    <a:pt x="31470" y="6901"/>
                    <a:pt x="48132" y="0"/>
                    <a:pt x="65504" y="0"/>
                  </a:cubicBezTo>
                  <a:close/>
                </a:path>
              </a:pathLst>
            </a:custGeom>
            <a:solidFill>
              <a:srgbClr val="6B32B4"/>
            </a:solidFill>
          </p:spPr>
        </p:sp>
        <p:sp>
          <p:nvSpPr>
            <p:cNvPr id="8" name="TextBox 8"/>
            <p:cNvSpPr txBox="1"/>
            <p:nvPr/>
          </p:nvSpPr>
          <p:spPr>
            <a:xfrm>
              <a:off x="0" y="-95250"/>
              <a:ext cx="1712042" cy="1107371"/>
            </a:xfrm>
            <a:prstGeom prst="rect">
              <a:avLst/>
            </a:prstGeom>
          </p:spPr>
          <p:txBody>
            <a:bodyPr lIns="50800" tIns="50800" rIns="50800" bIns="50800" rtlCol="0" anchor="ctr"/>
            <a:lstStyle/>
            <a:p>
              <a:pPr algn="ctr">
                <a:lnSpc>
                  <a:spcPts val="4200"/>
                </a:lnSpc>
              </a:pPr>
            </a:p>
          </p:txBody>
        </p:sp>
      </p:grpSp>
      <p:grpSp>
        <p:nvGrpSpPr>
          <p:cNvPr id="9" name="Group 9"/>
          <p:cNvGrpSpPr/>
          <p:nvPr/>
        </p:nvGrpSpPr>
        <p:grpSpPr>
          <a:xfrm rot="0">
            <a:off x="1917644" y="5755764"/>
            <a:ext cx="6500410" cy="3842895"/>
            <a:chOff x="0" y="0"/>
            <a:chExt cx="1712042" cy="1012121"/>
          </a:xfrm>
        </p:grpSpPr>
        <p:sp>
          <p:nvSpPr>
            <p:cNvPr id="10" name="Freeform 10"/>
            <p:cNvSpPr/>
            <p:nvPr/>
          </p:nvSpPr>
          <p:spPr>
            <a:xfrm>
              <a:off x="0" y="0"/>
              <a:ext cx="1712042" cy="1012121"/>
            </a:xfrm>
            <a:custGeom>
              <a:avLst/>
              <a:gdLst/>
              <a:ahLst/>
              <a:cxnLst/>
              <a:rect l="l" t="t" r="r" b="b"/>
              <a:pathLst>
                <a:path w="1712042" h="1012121">
                  <a:moveTo>
                    <a:pt x="65504" y="0"/>
                  </a:moveTo>
                  <a:lnTo>
                    <a:pt x="1646538" y="0"/>
                  </a:lnTo>
                  <a:cubicBezTo>
                    <a:pt x="1663911" y="0"/>
                    <a:pt x="1680572" y="6901"/>
                    <a:pt x="1692856" y="19186"/>
                  </a:cubicBezTo>
                  <a:cubicBezTo>
                    <a:pt x="1705141" y="31470"/>
                    <a:pt x="1712042" y="48132"/>
                    <a:pt x="1712042" y="65504"/>
                  </a:cubicBezTo>
                  <a:lnTo>
                    <a:pt x="1712042" y="946616"/>
                  </a:lnTo>
                  <a:cubicBezTo>
                    <a:pt x="1712042" y="982793"/>
                    <a:pt x="1682715" y="1012121"/>
                    <a:pt x="1646538" y="1012121"/>
                  </a:cubicBezTo>
                  <a:lnTo>
                    <a:pt x="65504" y="1012121"/>
                  </a:lnTo>
                  <a:cubicBezTo>
                    <a:pt x="48132" y="1012121"/>
                    <a:pt x="31470" y="1005219"/>
                    <a:pt x="19186" y="992935"/>
                  </a:cubicBezTo>
                  <a:cubicBezTo>
                    <a:pt x="6901" y="980650"/>
                    <a:pt x="0" y="963989"/>
                    <a:pt x="0" y="946616"/>
                  </a:cubicBezTo>
                  <a:lnTo>
                    <a:pt x="0" y="65504"/>
                  </a:lnTo>
                  <a:cubicBezTo>
                    <a:pt x="0" y="48132"/>
                    <a:pt x="6901" y="31470"/>
                    <a:pt x="19186" y="19186"/>
                  </a:cubicBezTo>
                  <a:cubicBezTo>
                    <a:pt x="31470" y="6901"/>
                    <a:pt x="48132" y="0"/>
                    <a:pt x="65504" y="0"/>
                  </a:cubicBezTo>
                  <a:close/>
                </a:path>
              </a:pathLst>
            </a:custGeom>
            <a:solidFill>
              <a:srgbClr val="6B32B4"/>
            </a:solidFill>
          </p:spPr>
        </p:sp>
        <p:sp>
          <p:nvSpPr>
            <p:cNvPr id="11" name="TextBox 11"/>
            <p:cNvSpPr txBox="1"/>
            <p:nvPr/>
          </p:nvSpPr>
          <p:spPr>
            <a:xfrm>
              <a:off x="0" y="-95250"/>
              <a:ext cx="1712042" cy="1107371"/>
            </a:xfrm>
            <a:prstGeom prst="rect">
              <a:avLst/>
            </a:prstGeom>
          </p:spPr>
          <p:txBody>
            <a:bodyPr lIns="50800" tIns="50800" rIns="50800" bIns="50800" rtlCol="0" anchor="ctr"/>
            <a:lstStyle/>
            <a:p>
              <a:pPr algn="ctr">
                <a:lnSpc>
                  <a:spcPts val="4200"/>
                </a:lnSpc>
              </a:pPr>
            </a:p>
          </p:txBody>
        </p:sp>
      </p:grpSp>
      <p:sp>
        <p:nvSpPr>
          <p:cNvPr id="12" name="TextBox 12"/>
          <p:cNvSpPr txBox="1"/>
          <p:nvPr/>
        </p:nvSpPr>
        <p:spPr>
          <a:xfrm>
            <a:off x="9144000" y="658812"/>
            <a:ext cx="7980349" cy="749300"/>
          </a:xfrm>
          <a:prstGeom prst="rect">
            <a:avLst/>
          </a:prstGeom>
        </p:spPr>
        <p:txBody>
          <a:bodyPr lIns="0" tIns="0" rIns="0" bIns="0" rtlCol="0" anchor="t">
            <a:spAutoFit/>
          </a:bodyPr>
          <a:lstStyle/>
          <a:p>
            <a:pPr algn="r" rtl="1">
              <a:lnSpc>
                <a:spcPts val="5200"/>
              </a:lnSpc>
            </a:pPr>
            <a:r>
              <a:rPr lang="ar-EG" sz="50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ريادة الأعمال والتسويق</a:t>
            </a:r>
            <a:endParaRPr lang="ar-EG" sz="50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3" name="TextBox 13"/>
          <p:cNvSpPr txBox="1"/>
          <p:nvPr/>
        </p:nvSpPr>
        <p:spPr>
          <a:xfrm>
            <a:off x="10352207" y="1417638"/>
            <a:ext cx="6623023" cy="441960"/>
          </a:xfrm>
          <a:prstGeom prst="rect">
            <a:avLst/>
          </a:prstGeom>
        </p:spPr>
        <p:txBody>
          <a:bodyPr lIns="0" tIns="0" rIns="0" bIns="0" rtlCol="0" anchor="t">
            <a:spAutoFit/>
          </a:bodyPr>
          <a:lstStyle/>
          <a:p>
            <a:pPr algn="r" rtl="1">
              <a:lnSpc>
                <a:spcPts val="3120"/>
              </a:lnSpc>
            </a:pPr>
            <a:r>
              <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rPr>
              <a:t>من الفكرة إلى ا</a:t>
            </a:r>
            <a:r>
              <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rPr>
              <a:t>لسوق</a:t>
            </a:r>
            <a:endPar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4" name="TextBox 14"/>
          <p:cNvSpPr txBox="1"/>
          <p:nvPr/>
        </p:nvSpPr>
        <p:spPr>
          <a:xfrm>
            <a:off x="10352207" y="1878648"/>
            <a:ext cx="6623023" cy="1253490"/>
          </a:xfrm>
          <a:prstGeom prst="rect">
            <a:avLst/>
          </a:prstGeom>
        </p:spPr>
        <p:txBody>
          <a:bodyPr lIns="0" tIns="0" rIns="0" bIns="0" rtlCol="0" anchor="t">
            <a:spAutoFit/>
          </a:bodyPr>
          <a:lstStyle/>
          <a:p>
            <a:pPr algn="r" rtl="1">
              <a:lnSpc>
                <a:spcPts val="4680"/>
              </a:lnSpc>
            </a:pPr>
            <a:r>
              <a:rPr lang="ar-EG" sz="4500">
                <a:solidFill>
                  <a:srgbClr val="010D54"/>
                </a:solidFill>
                <a:latin typeface="Hacen Tunisia" panose="02000500000000000000"/>
                <a:ea typeface="Hacen Tunisia" panose="02000500000000000000"/>
                <a:cs typeface="Hacen Tunisia" panose="02000500000000000000"/>
                <a:sym typeface="Hacen Tunisia" panose="02000500000000000000"/>
                <a:rtl val="1"/>
              </a:rPr>
              <a:t>ابنِ مشروعك… </a:t>
            </a:r>
            <a:r>
              <a:rPr lang="ar-EG" sz="4500">
                <a:solidFill>
                  <a:srgbClr val="010D54"/>
                </a:solidFill>
                <a:latin typeface="Hacen Tunisia" panose="02000500000000000000"/>
                <a:ea typeface="Hacen Tunisia" panose="02000500000000000000"/>
                <a:cs typeface="Hacen Tunisia" panose="02000500000000000000"/>
                <a:sym typeface="Hacen Tunisia" panose="02000500000000000000"/>
                <a:rtl val="1"/>
              </a:rPr>
              <a:t>لا تنتظر أن يختارك أحد.</a:t>
            </a:r>
            <a:endParaRPr lang="ar-EG" sz="4500">
              <a:solidFill>
                <a:srgbClr val="010D54"/>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5" name="TextBox 15"/>
          <p:cNvSpPr txBox="1"/>
          <p:nvPr/>
        </p:nvSpPr>
        <p:spPr>
          <a:xfrm>
            <a:off x="11026588" y="4265480"/>
            <a:ext cx="5747624" cy="2863899"/>
          </a:xfrm>
          <a:prstGeom prst="rect">
            <a:avLst/>
          </a:prstGeom>
        </p:spPr>
        <p:txBody>
          <a:bodyPr lIns="0" tIns="0" rIns="0" bIns="0" rtlCol="0" anchor="t">
            <a:spAutoFit/>
          </a:bodyPr>
          <a:lstStyle/>
          <a:p>
            <a:pPr algn="just"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 تحليل السوق، وتطوير نموذج عمل </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just"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تخطيط الحملات</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just"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 إستراتيجيات التسويق </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just"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بناء الهوية البصرية</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just"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تنظيم العمل، إدارة الوقت والفرق</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just" rtl="1">
              <a:lnSpc>
                <a:spcPts val="3740"/>
              </a:lnSpc>
              <a:spcBef>
                <a:spcPct val="0"/>
              </a:spcBef>
            </a:pPr>
            <a:r>
              <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rPr>
              <a:t> وتتبع الأداء</a:t>
            </a:r>
            <a:endParaRPr lang="ar-EG" sz="359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6" name="TextBox 16"/>
          <p:cNvSpPr txBox="1"/>
          <p:nvPr/>
        </p:nvSpPr>
        <p:spPr>
          <a:xfrm>
            <a:off x="3117880" y="2035370"/>
            <a:ext cx="4650700" cy="586105"/>
          </a:xfrm>
          <a:prstGeom prst="rect">
            <a:avLst/>
          </a:prstGeom>
        </p:spPr>
        <p:txBody>
          <a:bodyPr lIns="0" tIns="0" rIns="0" bIns="0" rtlCol="0" anchor="t">
            <a:spAutoFit/>
          </a:bodyPr>
          <a:lstStyle/>
          <a:p>
            <a:pPr algn="ctr" rtl="1">
              <a:lnSpc>
                <a:spcPts val="4160"/>
              </a:lnSpc>
              <a:spcBef>
                <a:spcPct val="0"/>
              </a:spcBef>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برامج وأدوات نستخدمها:</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7" name="TextBox 17"/>
          <p:cNvSpPr txBox="1"/>
          <p:nvPr/>
        </p:nvSpPr>
        <p:spPr>
          <a:xfrm>
            <a:off x="4046210" y="6129972"/>
            <a:ext cx="2794040" cy="586105"/>
          </a:xfrm>
          <a:prstGeom prst="rect">
            <a:avLst/>
          </a:prstGeom>
        </p:spPr>
        <p:txBody>
          <a:bodyPr lIns="0" tIns="0" rIns="0" bIns="0" rtlCol="0" anchor="t">
            <a:spAutoFit/>
          </a:bodyPr>
          <a:lstStyle/>
          <a:p>
            <a:pPr algn="ctr" rtl="1">
              <a:lnSpc>
                <a:spcPts val="4160"/>
              </a:lnSpc>
              <a:spcBef>
                <a:spcPct val="0"/>
              </a:spcBef>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ط</a:t>
            </a: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ريقة التدريب:</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8" name="TextBox 18"/>
          <p:cNvSpPr txBox="1"/>
          <p:nvPr/>
        </p:nvSpPr>
        <p:spPr>
          <a:xfrm>
            <a:off x="2473870" y="2418204"/>
            <a:ext cx="4051935" cy="3175635"/>
          </a:xfrm>
          <a:prstGeom prst="rect">
            <a:avLst/>
          </a:prstGeom>
        </p:spPr>
        <p:txBody>
          <a:bodyPr lIns="0" tIns="0" rIns="0" bIns="0" rtlCol="0" anchor="t">
            <a:spAutoFit/>
          </a:bodyPr>
          <a:lstStyle/>
          <a:p>
            <a:pPr algn="just">
              <a:lnSpc>
                <a:spcPts val="3120"/>
              </a:lnSpc>
            </a:pPr>
          </a:p>
          <a:p>
            <a:pPr algn="just">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Ca</a:t>
            </a: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nva / Figma.</a:t>
            </a:r>
            <a:endPar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a:p>
            <a:pPr algn="just">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Meta Business Suite</a:t>
            </a:r>
            <a:endPar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a:p>
            <a:pPr algn="just">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 Google Ads  TikTok Ads.</a:t>
            </a:r>
            <a:endPar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a:p>
            <a:pPr algn="just">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Shopify / WooCommerce </a:t>
            </a:r>
            <a:endPar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a:p>
            <a:pPr algn="just">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Notion / Trello.</a:t>
            </a:r>
            <a:endPar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a:p>
            <a:pPr algn="just">
              <a:lnSpc>
                <a:spcPts val="3120"/>
              </a:lnSpc>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ChatGPT / Notion AI</a:t>
            </a:r>
            <a:endPar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a:p>
            <a:pPr algn="just">
              <a:lnSpc>
                <a:spcPts val="3120"/>
              </a:lnSpc>
            </a:pPr>
          </a:p>
        </p:txBody>
      </p:sp>
      <p:sp>
        <p:nvSpPr>
          <p:cNvPr id="19" name="TextBox 19"/>
          <p:cNvSpPr txBox="1"/>
          <p:nvPr/>
        </p:nvSpPr>
        <p:spPr>
          <a:xfrm>
            <a:off x="2282716" y="6874432"/>
            <a:ext cx="5485864" cy="1866646"/>
          </a:xfrm>
          <a:prstGeom prst="rect">
            <a:avLst/>
          </a:prstGeom>
        </p:spPr>
        <p:txBody>
          <a:bodyPr lIns="0" tIns="0" rIns="0" bIns="0" rtlCol="0" anchor="t">
            <a:spAutoFit/>
          </a:bodyPr>
          <a:lstStyle/>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التدريب</a:t>
            </a: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قائم على مشاريع واقعية.</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كل متدرّب يختار فكرة، يبني نموذجها، يصمم حملتها التسويقية،</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2910"/>
              </a:lnSpc>
            </a:pPr>
            <a:r>
              <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ويعرضها في نهاية الدورة أمام الجمهور أو المستثمرين المحتملين.</a:t>
            </a:r>
            <a:endParaRPr lang="ar-EG" sz="28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AutoShape 2"/>
          <p:cNvSpPr/>
          <p:nvPr/>
        </p:nvSpPr>
        <p:spPr>
          <a:xfrm flipH="1">
            <a:off x="10184500" y="3323929"/>
            <a:ext cx="8108020" cy="0"/>
          </a:xfrm>
          <a:prstGeom prst="line">
            <a:avLst/>
          </a:prstGeom>
          <a:ln w="19050" cap="rnd">
            <a:solidFill>
              <a:srgbClr val="010D54"/>
            </a:solidFill>
            <a:prstDash val="solid"/>
            <a:headEnd type="none" w="sm" len="sm"/>
            <a:tailEnd type="none" w="sm" len="sm"/>
          </a:ln>
        </p:spPr>
      </p:sp>
      <p:grpSp>
        <p:nvGrpSpPr>
          <p:cNvPr id="3" name="Group 3"/>
          <p:cNvGrpSpPr/>
          <p:nvPr/>
        </p:nvGrpSpPr>
        <p:grpSpPr>
          <a:xfrm rot="0">
            <a:off x="370086" y="-1581227"/>
            <a:ext cx="180975" cy="10839527"/>
            <a:chOff x="0" y="0"/>
            <a:chExt cx="241300" cy="14452703"/>
          </a:xfrm>
        </p:grpSpPr>
        <p:sp>
          <p:nvSpPr>
            <p:cNvPr id="4" name="AutoShape 4"/>
            <p:cNvSpPr/>
            <p:nvPr/>
          </p:nvSpPr>
          <p:spPr>
            <a:xfrm flipV="1">
              <a:off x="128040" y="0"/>
              <a:ext cx="0" cy="13716000"/>
            </a:xfrm>
            <a:prstGeom prst="line">
              <a:avLst/>
            </a:prstGeom>
            <a:ln w="38100" cap="rnd">
              <a:solidFill>
                <a:srgbClr val="010D54"/>
              </a:solidFill>
              <a:prstDash val="solid"/>
              <a:headEnd type="none" w="sm" len="sm"/>
              <a:tailEnd type="none" w="sm" len="sm"/>
            </a:ln>
          </p:spPr>
        </p:sp>
        <p:sp>
          <p:nvSpPr>
            <p:cNvPr id="5" name="AutoShape 5"/>
            <p:cNvSpPr/>
            <p:nvPr/>
          </p:nvSpPr>
          <p:spPr>
            <a:xfrm>
              <a:off x="120650" y="11695161"/>
              <a:ext cx="0" cy="2757542"/>
            </a:xfrm>
            <a:prstGeom prst="line">
              <a:avLst/>
            </a:prstGeom>
            <a:ln w="241300" cap="rnd">
              <a:solidFill>
                <a:srgbClr val="010D54"/>
              </a:solidFill>
              <a:prstDash val="solid"/>
              <a:headEnd type="none" w="sm" len="sm"/>
              <a:tailEnd type="none" w="sm" len="sm"/>
            </a:ln>
          </p:spPr>
        </p:sp>
      </p:grpSp>
      <p:grpSp>
        <p:nvGrpSpPr>
          <p:cNvPr id="6" name="Group 6"/>
          <p:cNvGrpSpPr/>
          <p:nvPr/>
        </p:nvGrpSpPr>
        <p:grpSpPr>
          <a:xfrm rot="0">
            <a:off x="5416236" y="8207240"/>
            <a:ext cx="7024251" cy="1580957"/>
            <a:chOff x="0" y="0"/>
            <a:chExt cx="1850009" cy="416384"/>
          </a:xfrm>
        </p:grpSpPr>
        <p:sp>
          <p:nvSpPr>
            <p:cNvPr id="7" name="Freeform 7"/>
            <p:cNvSpPr/>
            <p:nvPr/>
          </p:nvSpPr>
          <p:spPr>
            <a:xfrm>
              <a:off x="0" y="0"/>
              <a:ext cx="1850009" cy="416384"/>
            </a:xfrm>
            <a:custGeom>
              <a:avLst/>
              <a:gdLst/>
              <a:ahLst/>
              <a:cxnLst/>
              <a:rect l="l" t="t" r="r" b="b"/>
              <a:pathLst>
                <a:path w="1850009" h="416384">
                  <a:moveTo>
                    <a:pt x="60619" y="0"/>
                  </a:moveTo>
                  <a:lnTo>
                    <a:pt x="1789389" y="0"/>
                  </a:lnTo>
                  <a:cubicBezTo>
                    <a:pt x="1822868" y="0"/>
                    <a:pt x="1850009" y="27140"/>
                    <a:pt x="1850009" y="60619"/>
                  </a:cubicBezTo>
                  <a:lnTo>
                    <a:pt x="1850009" y="355764"/>
                  </a:lnTo>
                  <a:cubicBezTo>
                    <a:pt x="1850009" y="371842"/>
                    <a:pt x="1843622" y="387260"/>
                    <a:pt x="1832254" y="398629"/>
                  </a:cubicBezTo>
                  <a:cubicBezTo>
                    <a:pt x="1820885" y="409997"/>
                    <a:pt x="1805467" y="416384"/>
                    <a:pt x="1789389" y="416384"/>
                  </a:cubicBezTo>
                  <a:lnTo>
                    <a:pt x="60619" y="416384"/>
                  </a:lnTo>
                  <a:cubicBezTo>
                    <a:pt x="27140" y="416384"/>
                    <a:pt x="0" y="389244"/>
                    <a:pt x="0" y="355764"/>
                  </a:cubicBezTo>
                  <a:lnTo>
                    <a:pt x="0" y="60619"/>
                  </a:lnTo>
                  <a:cubicBezTo>
                    <a:pt x="0" y="44542"/>
                    <a:pt x="6387" y="29123"/>
                    <a:pt x="17755" y="17755"/>
                  </a:cubicBezTo>
                  <a:cubicBezTo>
                    <a:pt x="29123" y="6387"/>
                    <a:pt x="44542" y="0"/>
                    <a:pt x="60619" y="0"/>
                  </a:cubicBezTo>
                  <a:close/>
                </a:path>
              </a:pathLst>
            </a:custGeom>
            <a:solidFill>
              <a:srgbClr val="010D54"/>
            </a:solidFill>
          </p:spPr>
        </p:sp>
        <p:sp>
          <p:nvSpPr>
            <p:cNvPr id="8" name="TextBox 8"/>
            <p:cNvSpPr txBox="1"/>
            <p:nvPr/>
          </p:nvSpPr>
          <p:spPr>
            <a:xfrm>
              <a:off x="0" y="-66675"/>
              <a:ext cx="1850009" cy="483059"/>
            </a:xfrm>
            <a:prstGeom prst="rect">
              <a:avLst/>
            </a:prstGeom>
          </p:spPr>
          <p:txBody>
            <a:bodyPr lIns="50800" tIns="50800" rIns="50800" bIns="50800" rtlCol="0" anchor="ctr"/>
            <a:lstStyle/>
            <a:p>
              <a:pPr algn="l">
                <a:lnSpc>
                  <a:spcPts val="3080"/>
                </a:lnSpc>
              </a:pPr>
            </a:p>
          </p:txBody>
        </p:sp>
      </p:grpSp>
      <p:sp>
        <p:nvSpPr>
          <p:cNvPr id="9" name="Freeform 9"/>
          <p:cNvSpPr/>
          <p:nvPr/>
        </p:nvSpPr>
        <p:spPr>
          <a:xfrm flipH="1">
            <a:off x="10184500" y="3563152"/>
            <a:ext cx="6630413" cy="4414389"/>
          </a:xfrm>
          <a:custGeom>
            <a:avLst/>
            <a:gdLst/>
            <a:ahLst/>
            <a:cxnLst/>
            <a:rect l="l" t="t" r="r" b="b"/>
            <a:pathLst>
              <a:path w="6630413" h="4414389">
                <a:moveTo>
                  <a:pt x="6630412" y="0"/>
                </a:moveTo>
                <a:lnTo>
                  <a:pt x="0" y="0"/>
                </a:lnTo>
                <a:lnTo>
                  <a:pt x="0" y="4414389"/>
                </a:lnTo>
                <a:lnTo>
                  <a:pt x="6630412" y="4414389"/>
                </a:lnTo>
                <a:lnTo>
                  <a:pt x="6630412"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1627152" y="1209907"/>
            <a:ext cx="7516848" cy="2203450"/>
          </a:xfrm>
          <a:prstGeom prst="rect">
            <a:avLst/>
          </a:prstGeom>
        </p:spPr>
        <p:txBody>
          <a:bodyPr lIns="0" tIns="0" rIns="0" bIns="0" rtlCol="0" anchor="t">
            <a:spAutoFit/>
          </a:bodyPr>
          <a:lstStyle/>
          <a:p>
            <a:pPr algn="just" rtl="1">
              <a:lnSpc>
                <a:spcPts val="3500"/>
              </a:lnSpc>
            </a:pPr>
            <a:r>
              <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التدريب الفعل</a:t>
            </a:r>
            <a:r>
              <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ي لا يُقاس بالحضور فقط،</a:t>
            </a:r>
            <a:endPar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3500"/>
              </a:lnSpc>
            </a:pPr>
            <a:r>
              <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بل بالمهارة التي تكتسبها والنتائج التي تحققها.</a:t>
            </a:r>
            <a:endPar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3500"/>
              </a:lnSpc>
            </a:pPr>
            <a:r>
              <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لذلك صممنا نظامًا تدريبيًا يعتمد على التطبيق، المشروع، والاختبار</a:t>
            </a:r>
            <a:endPar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3500"/>
              </a:lnSpc>
            </a:pPr>
            <a:r>
              <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ليحصل كل متدرب على شهادة تعبّر عن مستواه الحقيقي ومجاله التقني.</a:t>
            </a:r>
            <a:endPar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11" name="TextBox 11"/>
          <p:cNvSpPr txBox="1"/>
          <p:nvPr/>
        </p:nvSpPr>
        <p:spPr>
          <a:xfrm>
            <a:off x="10935059" y="1303994"/>
            <a:ext cx="6324241" cy="2019935"/>
          </a:xfrm>
          <a:prstGeom prst="rect">
            <a:avLst/>
          </a:prstGeom>
        </p:spPr>
        <p:txBody>
          <a:bodyPr lIns="0" tIns="0" rIns="0" bIns="0" rtlCol="0" anchor="t">
            <a:spAutoFit/>
          </a:bodyPr>
          <a:lstStyle/>
          <a:p>
            <a:pPr algn="r" rtl="1">
              <a:lnSpc>
                <a:spcPts val="7840"/>
              </a:lnSpc>
              <a:spcBef>
                <a:spcPct val="0"/>
              </a:spcBef>
            </a:pPr>
            <a:r>
              <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كيف نعمل؟ وكيف تُمنح الشهادات</a:t>
            </a:r>
            <a:endPar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2" name="TextBox 12"/>
          <p:cNvSpPr txBox="1"/>
          <p:nvPr/>
        </p:nvSpPr>
        <p:spPr>
          <a:xfrm>
            <a:off x="5602643" y="8686862"/>
            <a:ext cx="6363327" cy="628015"/>
          </a:xfrm>
          <a:prstGeom prst="rect">
            <a:avLst/>
          </a:prstGeom>
        </p:spPr>
        <p:txBody>
          <a:bodyPr lIns="0" tIns="0" rIns="0" bIns="0" rtlCol="0" anchor="t">
            <a:spAutoFit/>
          </a:bodyPr>
          <a:lstStyle/>
          <a:p>
            <a:pPr algn="ctr" rtl="1">
              <a:lnSpc>
                <a:spcPts val="4760"/>
              </a:lnSpc>
            </a:pPr>
            <a:r>
              <a:rPr lang="ar-EG" sz="34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مهارتك… نُوثّقها رسميًا.</a:t>
            </a:r>
            <a:endParaRPr lang="ar-EG" sz="34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3" name="TextBox 13"/>
          <p:cNvSpPr txBox="1"/>
          <p:nvPr/>
        </p:nvSpPr>
        <p:spPr>
          <a:xfrm>
            <a:off x="11488621" y="3829011"/>
            <a:ext cx="4022169" cy="484124"/>
          </a:xfrm>
          <a:prstGeom prst="rect">
            <a:avLst/>
          </a:prstGeom>
        </p:spPr>
        <p:txBody>
          <a:bodyPr lIns="0" tIns="0" rIns="0" bIns="0" rtlCol="0" anchor="t">
            <a:spAutoFit/>
          </a:bodyPr>
          <a:lstStyle/>
          <a:p>
            <a:pPr algn="ctr" rtl="1">
              <a:lnSpc>
                <a:spcPts val="3330"/>
              </a:lnSpc>
              <a:spcBef>
                <a:spcPct val="0"/>
              </a:spcBef>
            </a:pPr>
            <a:r>
              <a:rPr lang="ar-EG" sz="3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rPr>
              <a:t>البداية – الجلسات التعريفية</a:t>
            </a:r>
            <a:endParaRPr lang="ar-EG" sz="3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4" name="TextBox 14"/>
          <p:cNvSpPr txBox="1"/>
          <p:nvPr/>
        </p:nvSpPr>
        <p:spPr>
          <a:xfrm>
            <a:off x="12218653" y="4901438"/>
            <a:ext cx="2562106" cy="484124"/>
          </a:xfrm>
          <a:prstGeom prst="rect">
            <a:avLst/>
          </a:prstGeom>
        </p:spPr>
        <p:txBody>
          <a:bodyPr lIns="0" tIns="0" rIns="0" bIns="0" rtlCol="0" anchor="t">
            <a:spAutoFit/>
          </a:bodyPr>
          <a:lstStyle/>
          <a:p>
            <a:pPr algn="ctr" rtl="1">
              <a:lnSpc>
                <a:spcPts val="3330"/>
              </a:lnSpc>
              <a:spcBef>
                <a:spcPct val="0"/>
              </a:spcBef>
            </a:pPr>
            <a:r>
              <a:rPr lang="ar-EG" sz="3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rPr>
              <a:t>المرحلة التطبيقية</a:t>
            </a:r>
            <a:endParaRPr lang="ar-EG" sz="3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5" name="TextBox 15"/>
          <p:cNvSpPr txBox="1"/>
          <p:nvPr/>
        </p:nvSpPr>
        <p:spPr>
          <a:xfrm>
            <a:off x="13307063" y="6127795"/>
            <a:ext cx="2260878" cy="484124"/>
          </a:xfrm>
          <a:prstGeom prst="rect">
            <a:avLst/>
          </a:prstGeom>
        </p:spPr>
        <p:txBody>
          <a:bodyPr lIns="0" tIns="0" rIns="0" bIns="0" rtlCol="0" anchor="t">
            <a:spAutoFit/>
          </a:bodyPr>
          <a:lstStyle/>
          <a:p>
            <a:pPr algn="ctr" rtl="1">
              <a:lnSpc>
                <a:spcPts val="3330"/>
              </a:lnSpc>
              <a:spcBef>
                <a:spcPct val="0"/>
              </a:spcBef>
            </a:pPr>
            <a:r>
              <a:rPr lang="ar-EG" sz="3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rPr>
              <a:t>التقييم النهائي</a:t>
            </a:r>
            <a:endParaRPr lang="ar-EG" sz="3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6" name="TextBox 16"/>
          <p:cNvSpPr txBox="1"/>
          <p:nvPr/>
        </p:nvSpPr>
        <p:spPr>
          <a:xfrm>
            <a:off x="12619358" y="7211995"/>
            <a:ext cx="2100024" cy="484124"/>
          </a:xfrm>
          <a:prstGeom prst="rect">
            <a:avLst/>
          </a:prstGeom>
        </p:spPr>
        <p:txBody>
          <a:bodyPr lIns="0" tIns="0" rIns="0" bIns="0" rtlCol="0" anchor="t">
            <a:spAutoFit/>
          </a:bodyPr>
          <a:lstStyle/>
          <a:p>
            <a:pPr algn="ctr" rtl="1">
              <a:lnSpc>
                <a:spcPts val="3330"/>
              </a:lnSpc>
              <a:spcBef>
                <a:spcPct val="0"/>
              </a:spcBef>
            </a:pPr>
            <a:r>
              <a:rPr lang="ar-EG" sz="3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rPr>
              <a:t>منح الشهادات</a:t>
            </a:r>
            <a:endParaRPr lang="ar-EG" sz="3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7" name="TextBox 17"/>
          <p:cNvSpPr txBox="1"/>
          <p:nvPr/>
        </p:nvSpPr>
        <p:spPr>
          <a:xfrm>
            <a:off x="1832030" y="3915372"/>
            <a:ext cx="8808601" cy="320929"/>
          </a:xfrm>
          <a:prstGeom prst="rect">
            <a:avLst/>
          </a:prstGeom>
        </p:spPr>
        <p:txBody>
          <a:bodyPr lIns="0" tIns="0" rIns="0" bIns="0" rtlCol="0" anchor="t">
            <a:spAutoFit/>
          </a:bodyPr>
          <a:lstStyle/>
          <a:p>
            <a:pPr algn="ctr" rtl="1">
              <a:lnSpc>
                <a:spcPts val="2285"/>
              </a:lnSpc>
              <a:spcBef>
                <a:spcPct val="0"/>
              </a:spcBef>
            </a:pPr>
            <a:r>
              <a:rPr lang="ar-EG" sz="2200">
                <a:solidFill>
                  <a:srgbClr val="000000"/>
                </a:solidFill>
                <a:latin typeface="Hacen Tunisia" panose="02000500000000000000"/>
                <a:ea typeface="Hacen Tunisia" panose="02000500000000000000"/>
                <a:cs typeface="Hacen Tunisia" panose="02000500000000000000"/>
                <a:sym typeface="Hacen Tunisia" panose="02000500000000000000"/>
                <a:rtl val="1"/>
              </a:rPr>
              <a:t>يتعرف الطلبة على المجالات التقنية (البرمجة، الإلكترونيات، التصميم...) ويختارون توجههم.</a:t>
            </a:r>
            <a:endParaRPr lang="ar-EG" sz="2200">
              <a:solidFill>
                <a:srgbClr val="00000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8" name="TextBox 18"/>
          <p:cNvSpPr txBox="1"/>
          <p:nvPr/>
        </p:nvSpPr>
        <p:spPr>
          <a:xfrm>
            <a:off x="-1511218" y="5017008"/>
            <a:ext cx="16230600" cy="320929"/>
          </a:xfrm>
          <a:prstGeom prst="rect">
            <a:avLst/>
          </a:prstGeom>
        </p:spPr>
        <p:txBody>
          <a:bodyPr lIns="0" tIns="0" rIns="0" bIns="0" rtlCol="0" anchor="t">
            <a:spAutoFit/>
          </a:bodyPr>
          <a:lstStyle/>
          <a:p>
            <a:pPr algn="ctr" rtl="1">
              <a:lnSpc>
                <a:spcPts val="2285"/>
              </a:lnSpc>
              <a:spcBef>
                <a:spcPct val="0"/>
              </a:spcBef>
            </a:pPr>
            <a:r>
              <a:rPr lang="ar-EG" sz="2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rPr>
              <a:t>تكوين عملي مع مشروعات حقيقية واختبارات صغيرة أثناء التدريب.</a:t>
            </a:r>
            <a:endParaRPr lang="ar-EG" sz="2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9" name="TextBox 19"/>
          <p:cNvSpPr txBox="1"/>
          <p:nvPr/>
        </p:nvSpPr>
        <p:spPr>
          <a:xfrm>
            <a:off x="-662659" y="6214156"/>
            <a:ext cx="16230600" cy="320929"/>
          </a:xfrm>
          <a:prstGeom prst="rect">
            <a:avLst/>
          </a:prstGeom>
        </p:spPr>
        <p:txBody>
          <a:bodyPr lIns="0" tIns="0" rIns="0" bIns="0" rtlCol="0" anchor="t">
            <a:spAutoFit/>
          </a:bodyPr>
          <a:lstStyle/>
          <a:p>
            <a:pPr algn="ctr" rtl="1">
              <a:lnSpc>
                <a:spcPts val="2285"/>
              </a:lnSpc>
              <a:spcBef>
                <a:spcPct val="0"/>
              </a:spcBef>
            </a:pPr>
            <a:r>
              <a:rPr lang="ar-EG" sz="2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rPr>
              <a:t>امتحان تطبيقي أو مشروع نهائي يقيس مدى الفهم والمهارة.</a:t>
            </a:r>
            <a:endParaRPr lang="ar-EG" sz="2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20" name="TextBox 20"/>
          <p:cNvSpPr txBox="1"/>
          <p:nvPr/>
        </p:nvSpPr>
        <p:spPr>
          <a:xfrm>
            <a:off x="-215516" y="7221520"/>
            <a:ext cx="16230600" cy="606679"/>
          </a:xfrm>
          <a:prstGeom prst="rect">
            <a:avLst/>
          </a:prstGeom>
        </p:spPr>
        <p:txBody>
          <a:bodyPr lIns="0" tIns="0" rIns="0" bIns="0" rtlCol="0" anchor="t">
            <a:spAutoFit/>
          </a:bodyPr>
          <a:lstStyle/>
          <a:p>
            <a:pPr algn="ctr" rtl="1">
              <a:lnSpc>
                <a:spcPts val="2285"/>
              </a:lnSpc>
              <a:spcBef>
                <a:spcPct val="0"/>
              </a:spcBef>
            </a:pPr>
            <a:r>
              <a:rPr lang="ar-EG" sz="2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rPr>
              <a:t>شهادة نجاح و إثبات كفاءة وخبرة تقنية </a:t>
            </a:r>
            <a:endParaRPr lang="ar-EG" sz="2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ctr" rtl="1">
              <a:lnSpc>
                <a:spcPts val="2285"/>
              </a:lnSpc>
              <a:spcBef>
                <a:spcPct val="0"/>
              </a:spcBef>
            </a:pPr>
            <a:r>
              <a:rPr lang="ar-EG" sz="2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rPr>
              <a:t>شهادة حضور و تقدير </a:t>
            </a:r>
            <a:endParaRPr lang="ar-EG" sz="2200">
              <a:solidFill>
                <a:srgbClr val="00000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Freeform 2"/>
          <p:cNvSpPr/>
          <p:nvPr/>
        </p:nvSpPr>
        <p:spPr>
          <a:xfrm>
            <a:off x="-9525" y="-9525"/>
            <a:ext cx="18532734" cy="10424663"/>
          </a:xfrm>
          <a:custGeom>
            <a:avLst/>
            <a:gdLst/>
            <a:ahLst/>
            <a:cxnLst/>
            <a:rect l="l" t="t" r="r" b="b"/>
            <a:pathLst>
              <a:path w="18532734" h="10424663">
                <a:moveTo>
                  <a:pt x="0" y="0"/>
                </a:moveTo>
                <a:lnTo>
                  <a:pt x="18532734" y="0"/>
                </a:lnTo>
                <a:lnTo>
                  <a:pt x="18532734" y="10424663"/>
                </a:lnTo>
                <a:lnTo>
                  <a:pt x="0" y="10424663"/>
                </a:lnTo>
                <a:lnTo>
                  <a:pt x="0" y="0"/>
                </a:lnTo>
                <a:close/>
              </a:path>
            </a:pathLst>
          </a:custGeom>
          <a:blipFill>
            <a:blip r:embed="rId1"/>
            <a:stretch>
              <a:fillRect t="-18444"/>
            </a:stretch>
          </a:blipFill>
        </p:spPr>
      </p:sp>
      <p:grpSp>
        <p:nvGrpSpPr>
          <p:cNvPr id="3" name="Group 3"/>
          <p:cNvGrpSpPr/>
          <p:nvPr/>
        </p:nvGrpSpPr>
        <p:grpSpPr>
          <a:xfrm rot="0">
            <a:off x="1684064" y="6607175"/>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EFF4F1"/>
            </a:solidFill>
          </p:spPr>
        </p:sp>
        <p:sp>
          <p:nvSpPr>
            <p:cNvPr id="5" name="TextBox 5"/>
            <p:cNvSpPr txBox="1"/>
            <p:nvPr/>
          </p:nvSpPr>
          <p:spPr>
            <a:xfrm>
              <a:off x="0" y="9525"/>
              <a:ext cx="812800" cy="803275"/>
            </a:xfrm>
            <a:prstGeom prst="rect">
              <a:avLst/>
            </a:prstGeom>
          </p:spPr>
          <p:txBody>
            <a:bodyPr lIns="50800" tIns="50800" rIns="50800" bIns="50800" rtlCol="0" anchor="ctr"/>
            <a:lstStyle/>
            <a:p>
              <a:pPr algn="ctr">
                <a:lnSpc>
                  <a:spcPts val="2285"/>
                </a:lnSpc>
              </a:pPr>
            </a:p>
          </p:txBody>
        </p:sp>
      </p:grpSp>
      <p:sp>
        <p:nvSpPr>
          <p:cNvPr id="6" name="AutoShape 6"/>
          <p:cNvSpPr/>
          <p:nvPr/>
        </p:nvSpPr>
        <p:spPr>
          <a:xfrm flipV="1">
            <a:off x="466116" y="-1581227"/>
            <a:ext cx="0" cy="10287000"/>
          </a:xfrm>
          <a:prstGeom prst="line">
            <a:avLst/>
          </a:prstGeom>
          <a:ln w="28575" cap="rnd">
            <a:solidFill>
              <a:srgbClr val="010D54"/>
            </a:solidFill>
            <a:prstDash val="solid"/>
            <a:headEnd type="none" w="sm" len="sm"/>
            <a:tailEnd type="none" w="sm" len="sm"/>
          </a:ln>
        </p:spPr>
      </p:sp>
      <p:sp>
        <p:nvSpPr>
          <p:cNvPr id="7" name="AutoShape 7"/>
          <p:cNvSpPr/>
          <p:nvPr/>
        </p:nvSpPr>
        <p:spPr>
          <a:xfrm>
            <a:off x="460573" y="7190143"/>
            <a:ext cx="0" cy="2068157"/>
          </a:xfrm>
          <a:prstGeom prst="line">
            <a:avLst/>
          </a:prstGeom>
          <a:ln w="180975" cap="rnd">
            <a:solidFill>
              <a:srgbClr val="010D54"/>
            </a:solidFill>
            <a:prstDash val="solid"/>
            <a:headEnd type="none" w="sm" len="sm"/>
            <a:tailEnd type="none" w="sm" len="sm"/>
          </a:ln>
        </p:spPr>
      </p:sp>
      <p:sp>
        <p:nvSpPr>
          <p:cNvPr id="8" name="Freeform 8"/>
          <p:cNvSpPr/>
          <p:nvPr/>
        </p:nvSpPr>
        <p:spPr>
          <a:xfrm>
            <a:off x="924803" y="794004"/>
            <a:ext cx="2105058" cy="2105058"/>
          </a:xfrm>
          <a:custGeom>
            <a:avLst/>
            <a:gdLst/>
            <a:ahLst/>
            <a:cxnLst/>
            <a:rect l="l" t="t" r="r" b="b"/>
            <a:pathLst>
              <a:path w="2105058" h="2105058">
                <a:moveTo>
                  <a:pt x="0" y="0"/>
                </a:moveTo>
                <a:lnTo>
                  <a:pt x="2105058" y="0"/>
                </a:lnTo>
                <a:lnTo>
                  <a:pt x="2105058" y="2105058"/>
                </a:lnTo>
                <a:lnTo>
                  <a:pt x="0" y="2105058"/>
                </a:lnTo>
                <a:lnTo>
                  <a:pt x="0" y="0"/>
                </a:lnTo>
                <a:close/>
              </a:path>
            </a:pathLst>
          </a:custGeom>
          <a:blipFill>
            <a:blip r:embed="rId2"/>
            <a:stretch>
              <a:fillRect/>
            </a:stretch>
          </a:blipFill>
        </p:spPr>
      </p:sp>
      <p:sp>
        <p:nvSpPr>
          <p:cNvPr id="9" name="Freeform 9"/>
          <p:cNvSpPr/>
          <p:nvPr/>
        </p:nvSpPr>
        <p:spPr>
          <a:xfrm>
            <a:off x="3029861" y="794004"/>
            <a:ext cx="1566380" cy="1946227"/>
          </a:xfrm>
          <a:custGeom>
            <a:avLst/>
            <a:gdLst/>
            <a:ahLst/>
            <a:cxnLst/>
            <a:rect l="l" t="t" r="r" b="b"/>
            <a:pathLst>
              <a:path w="1566380" h="1946227">
                <a:moveTo>
                  <a:pt x="0" y="0"/>
                </a:moveTo>
                <a:lnTo>
                  <a:pt x="1566380" y="0"/>
                </a:lnTo>
                <a:lnTo>
                  <a:pt x="1566380" y="1946227"/>
                </a:lnTo>
                <a:lnTo>
                  <a:pt x="0" y="1946227"/>
                </a:lnTo>
                <a:lnTo>
                  <a:pt x="0" y="0"/>
                </a:lnTo>
                <a:close/>
              </a:path>
            </a:pathLst>
          </a:custGeom>
          <a:blipFill>
            <a:blip r:embed="rId3"/>
            <a:stretch>
              <a:fillRect/>
            </a:stretch>
          </a:blipFill>
        </p:spPr>
      </p:sp>
      <p:sp>
        <p:nvSpPr>
          <p:cNvPr id="10" name="Freeform 10"/>
          <p:cNvSpPr/>
          <p:nvPr/>
        </p:nvSpPr>
        <p:spPr>
          <a:xfrm>
            <a:off x="1915138" y="6800149"/>
            <a:ext cx="2681102" cy="2681102"/>
          </a:xfrm>
          <a:custGeom>
            <a:avLst/>
            <a:gdLst/>
            <a:ahLst/>
            <a:cxnLst/>
            <a:rect l="l" t="t" r="r" b="b"/>
            <a:pathLst>
              <a:path w="2681102" h="2681102">
                <a:moveTo>
                  <a:pt x="0" y="0"/>
                </a:moveTo>
                <a:lnTo>
                  <a:pt x="2681103" y="0"/>
                </a:lnTo>
                <a:lnTo>
                  <a:pt x="2681103" y="2681102"/>
                </a:lnTo>
                <a:lnTo>
                  <a:pt x="0" y="2681102"/>
                </a:lnTo>
                <a:lnTo>
                  <a:pt x="0" y="0"/>
                </a:lnTo>
                <a:close/>
              </a:path>
            </a:pathLst>
          </a:custGeom>
          <a:blipFill>
            <a:blip r:embed="rId4"/>
            <a:stretch>
              <a:fillRect/>
            </a:stretch>
          </a:blipFill>
        </p:spPr>
      </p:sp>
      <p:sp>
        <p:nvSpPr>
          <p:cNvPr id="11" name="TextBox 11"/>
          <p:cNvSpPr txBox="1"/>
          <p:nvPr/>
        </p:nvSpPr>
        <p:spPr>
          <a:xfrm>
            <a:off x="9599691" y="3791337"/>
            <a:ext cx="7885830" cy="644525"/>
          </a:xfrm>
          <a:prstGeom prst="rect">
            <a:avLst/>
          </a:prstGeom>
        </p:spPr>
        <p:txBody>
          <a:bodyPr lIns="0" tIns="0" rIns="0" bIns="0" rtlCol="0" anchor="t">
            <a:spAutoFit/>
          </a:bodyPr>
          <a:lstStyle/>
          <a:p>
            <a:pPr algn="just" rtl="1">
              <a:lnSpc>
                <a:spcPts val="4900"/>
              </a:lnSpc>
            </a:pPr>
            <a:r>
              <a:rPr lang="ar-EG" sz="3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نمنحك فرصة لتتعلم، تطبق، وتبني مشروعك بيدك.</a:t>
            </a:r>
            <a:endParaRPr lang="ar-EG" sz="3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12" name="TextBox 12"/>
          <p:cNvSpPr txBox="1"/>
          <p:nvPr/>
        </p:nvSpPr>
        <p:spPr>
          <a:xfrm>
            <a:off x="9599691" y="5029200"/>
            <a:ext cx="7885830" cy="3121025"/>
          </a:xfrm>
          <a:prstGeom prst="rect">
            <a:avLst/>
          </a:prstGeom>
        </p:spPr>
        <p:txBody>
          <a:bodyPr lIns="0" tIns="0" rIns="0" bIns="0" rtlCol="0" anchor="t">
            <a:spAutoFit/>
          </a:bodyPr>
          <a:lstStyle/>
          <a:p>
            <a:pPr algn="just" rtl="1">
              <a:lnSpc>
                <a:spcPts val="4900"/>
              </a:lnSpc>
            </a:pPr>
            <a:r>
              <a:rPr lang="ar-EG" sz="3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 سجّل اسمك ومجالك المفضل بعد العرض مباشرة.</a:t>
            </a:r>
            <a:endParaRPr lang="ar-EG" sz="3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4900"/>
              </a:lnSpc>
            </a:pPr>
            <a:r>
              <a:rPr lang="ar-EG" sz="3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شارك في الجلسات التعريفية المجانية.</a:t>
            </a:r>
            <a:endParaRPr lang="ar-EG" sz="3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4900"/>
              </a:lnSpc>
            </a:pPr>
            <a:r>
              <a:rPr lang="ar-EG" sz="3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 انتقل معنا إلى التكوين التطبيقي والشهادة الرسمية.</a:t>
            </a:r>
            <a:endParaRPr lang="ar-EG" sz="3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4900"/>
              </a:lnSpc>
            </a:pPr>
          </a:p>
        </p:txBody>
      </p:sp>
      <p:sp>
        <p:nvSpPr>
          <p:cNvPr id="13" name="TextBox 13"/>
          <p:cNvSpPr txBox="1"/>
          <p:nvPr/>
        </p:nvSpPr>
        <p:spPr>
          <a:xfrm>
            <a:off x="9144000" y="774954"/>
            <a:ext cx="8115300" cy="2895600"/>
          </a:xfrm>
          <a:prstGeom prst="rect">
            <a:avLst/>
          </a:prstGeom>
        </p:spPr>
        <p:txBody>
          <a:bodyPr lIns="0" tIns="0" rIns="0" bIns="0" rtlCol="0" anchor="t">
            <a:spAutoFit/>
          </a:bodyPr>
          <a:lstStyle/>
          <a:p>
            <a:pPr algn="r" rtl="1">
              <a:lnSpc>
                <a:spcPts val="5550"/>
              </a:lnSpc>
            </a:pPr>
            <a:r>
              <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تحت إشراف كلية العلوم والتكنولوجيا </a:t>
            </a:r>
            <a:endPar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5550"/>
              </a:lnSpc>
            </a:pPr>
            <a:r>
              <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مؤسسة الخدمات التقنية والرقمية</a:t>
            </a:r>
            <a:endPar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ctr">
              <a:lnSpc>
                <a:spcPts val="5550"/>
              </a:lnSpc>
            </a:pPr>
            <a:r>
              <a:rPr lang="en-US"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Pr>
              <a:t>Mz Collage Labs</a:t>
            </a:r>
            <a:endParaRPr lang="en-US"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0D54"/>
        </a:solidFill>
        <a:effectLst/>
      </p:bgPr>
    </p:bg>
    <p:spTree>
      <p:nvGrpSpPr>
        <p:cNvPr id="1" name=""/>
        <p:cNvGrpSpPr/>
        <p:nvPr/>
      </p:nvGrpSpPr>
      <p:grpSpPr>
        <a:xfrm>
          <a:off x="0" y="0"/>
          <a:ext cx="0" cy="0"/>
          <a:chOff x="0" y="0"/>
          <a:chExt cx="0" cy="0"/>
        </a:xfrm>
      </p:grpSpPr>
      <p:sp>
        <p:nvSpPr>
          <p:cNvPr id="2" name="AutoShape 2"/>
          <p:cNvSpPr/>
          <p:nvPr/>
        </p:nvSpPr>
        <p:spPr>
          <a:xfrm>
            <a:off x="17017784" y="1044747"/>
            <a:ext cx="38100" cy="8229600"/>
          </a:xfrm>
          <a:prstGeom prst="rect">
            <a:avLst/>
          </a:prstGeom>
          <a:solidFill>
            <a:srgbClr val="F0F0F0"/>
          </a:solidFill>
        </p:spPr>
      </p:sp>
      <p:grpSp>
        <p:nvGrpSpPr>
          <p:cNvPr id="3" name="Group 3"/>
          <p:cNvGrpSpPr/>
          <p:nvPr/>
        </p:nvGrpSpPr>
        <p:grpSpPr>
          <a:xfrm rot="0">
            <a:off x="16761698" y="7850233"/>
            <a:ext cx="512173" cy="684939"/>
            <a:chOff x="0" y="0"/>
            <a:chExt cx="682897" cy="913252"/>
          </a:xfrm>
        </p:grpSpPr>
        <p:grpSp>
          <p:nvGrpSpPr>
            <p:cNvPr id="4" name="Group 4"/>
            <p:cNvGrpSpPr/>
            <p:nvPr/>
          </p:nvGrpSpPr>
          <p:grpSpPr>
            <a:xfrm rot="0">
              <a:off x="0" y="0"/>
              <a:ext cx="682897" cy="913252"/>
              <a:chOff x="0" y="0"/>
              <a:chExt cx="812800" cy="1086974"/>
            </a:xfrm>
          </p:grpSpPr>
          <p:sp>
            <p:nvSpPr>
              <p:cNvPr id="5" name="Freeform 5"/>
              <p:cNvSpPr/>
              <p:nvPr/>
            </p:nvSpPr>
            <p:spPr>
              <a:xfrm>
                <a:off x="0" y="0"/>
                <a:ext cx="812800" cy="1086974"/>
              </a:xfrm>
              <a:custGeom>
                <a:avLst/>
                <a:gdLst/>
                <a:ahLst/>
                <a:cxnLst/>
                <a:rect l="l" t="t" r="r" b="b"/>
                <a:pathLst>
                  <a:path w="812800" h="1086974">
                    <a:moveTo>
                      <a:pt x="406400" y="0"/>
                    </a:moveTo>
                    <a:cubicBezTo>
                      <a:pt x="181951" y="0"/>
                      <a:pt x="0" y="243327"/>
                      <a:pt x="0" y="543487"/>
                    </a:cubicBezTo>
                    <a:cubicBezTo>
                      <a:pt x="0" y="843646"/>
                      <a:pt x="181951" y="1086974"/>
                      <a:pt x="406400" y="1086974"/>
                    </a:cubicBezTo>
                    <a:cubicBezTo>
                      <a:pt x="630849" y="1086974"/>
                      <a:pt x="812800" y="843646"/>
                      <a:pt x="812800" y="543487"/>
                    </a:cubicBezTo>
                    <a:cubicBezTo>
                      <a:pt x="812800" y="243327"/>
                      <a:pt x="630849" y="0"/>
                      <a:pt x="406400" y="0"/>
                    </a:cubicBezTo>
                    <a:close/>
                  </a:path>
                </a:pathLst>
              </a:custGeom>
              <a:solidFill>
                <a:srgbClr val="010D54"/>
              </a:solidFill>
            </p:spPr>
          </p:sp>
          <p:sp>
            <p:nvSpPr>
              <p:cNvPr id="6" name="TextBox 6"/>
              <p:cNvSpPr txBox="1"/>
              <p:nvPr/>
            </p:nvSpPr>
            <p:spPr>
              <a:xfrm>
                <a:off x="76200" y="35229"/>
                <a:ext cx="660400" cy="949841"/>
              </a:xfrm>
              <a:prstGeom prst="rect">
                <a:avLst/>
              </a:prstGeom>
            </p:spPr>
            <p:txBody>
              <a:bodyPr lIns="50800" tIns="50800" rIns="50800" bIns="50800" rtlCol="0" anchor="ctr"/>
              <a:lstStyle/>
              <a:p>
                <a:pPr algn="ctr">
                  <a:lnSpc>
                    <a:spcPts val="2940"/>
                  </a:lnSpc>
                </a:pPr>
              </a:p>
            </p:txBody>
          </p:sp>
        </p:grpSp>
        <p:sp>
          <p:nvSpPr>
            <p:cNvPr id="7" name="Freeform 7"/>
            <p:cNvSpPr/>
            <p:nvPr/>
          </p:nvSpPr>
          <p:spPr>
            <a:xfrm flipH="1">
              <a:off x="174660" y="289838"/>
              <a:ext cx="333577" cy="333577"/>
            </a:xfrm>
            <a:custGeom>
              <a:avLst/>
              <a:gdLst/>
              <a:ahLst/>
              <a:cxnLst/>
              <a:rect l="l" t="t" r="r" b="b"/>
              <a:pathLst>
                <a:path w="333577" h="333577">
                  <a:moveTo>
                    <a:pt x="333577" y="0"/>
                  </a:moveTo>
                  <a:lnTo>
                    <a:pt x="0" y="0"/>
                  </a:lnTo>
                  <a:lnTo>
                    <a:pt x="0" y="333577"/>
                  </a:lnTo>
                  <a:lnTo>
                    <a:pt x="333577" y="333577"/>
                  </a:lnTo>
                  <a:lnTo>
                    <a:pt x="333577"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8" name="TextBox 8"/>
          <p:cNvSpPr txBox="1"/>
          <p:nvPr/>
        </p:nvSpPr>
        <p:spPr>
          <a:xfrm>
            <a:off x="12099035" y="835473"/>
            <a:ext cx="4273955" cy="552450"/>
          </a:xfrm>
          <a:prstGeom prst="rect">
            <a:avLst/>
          </a:prstGeom>
        </p:spPr>
        <p:txBody>
          <a:bodyPr lIns="0" tIns="0" rIns="0" bIns="0" rtlCol="0" anchor="t">
            <a:spAutoFit/>
          </a:bodyPr>
          <a:lstStyle/>
          <a:p>
            <a:pPr algn="r" rtl="1">
              <a:lnSpc>
                <a:spcPts val="420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حول</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الاهتمامات:</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9" name="TextBox 9"/>
          <p:cNvSpPr txBox="1"/>
          <p:nvPr/>
        </p:nvSpPr>
        <p:spPr>
          <a:xfrm>
            <a:off x="12099035" y="1397448"/>
            <a:ext cx="4273955" cy="1870710"/>
          </a:xfrm>
          <a:prstGeom prst="rect">
            <a:avLst/>
          </a:prstGeom>
        </p:spPr>
        <p:txBody>
          <a:bodyPr lIns="0" tIns="0" rIns="0" bIns="0" rtlCol="0" anchor="t">
            <a:spAutoFit/>
          </a:bodyPr>
          <a:lstStyle/>
          <a:p>
            <a:pPr algn="r" rtl="1">
              <a:lnSpc>
                <a:spcPts val="2940"/>
              </a:lnSpc>
            </a:pPr>
            <a:r>
              <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ما هو المجال التقني أو الإبداعي الذي يثير فضولك أكثر؟ ولماذا؟</a:t>
            </a:r>
            <a:endPar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2940"/>
              </a:lnSpc>
            </a:pPr>
            <a:r>
              <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هل فكرت يومًا في ربط تخصصك الجامعي بمشاريع رقمية أو تقنية؟</a:t>
            </a:r>
            <a:endPar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2940"/>
              </a:lnSpc>
              <a:spcBef>
                <a:spcPct val="0"/>
              </a:spcBef>
            </a:pPr>
          </a:p>
        </p:txBody>
      </p:sp>
      <p:sp>
        <p:nvSpPr>
          <p:cNvPr id="10" name="TextBox 10"/>
          <p:cNvSpPr txBox="1"/>
          <p:nvPr/>
        </p:nvSpPr>
        <p:spPr>
          <a:xfrm>
            <a:off x="12099035" y="7727342"/>
            <a:ext cx="4273955" cy="552450"/>
          </a:xfrm>
          <a:prstGeom prst="rect">
            <a:avLst/>
          </a:prstGeom>
        </p:spPr>
        <p:txBody>
          <a:bodyPr lIns="0" tIns="0" rIns="0" bIns="0" rtlCol="0" anchor="t">
            <a:spAutoFit/>
          </a:bodyPr>
          <a:lstStyle/>
          <a:p>
            <a:pPr algn="r" rtl="1">
              <a:lnSpc>
                <a:spcPts val="420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حول التعاون مع المؤسسة:</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1" name="TextBox 11"/>
          <p:cNvSpPr txBox="1"/>
          <p:nvPr/>
        </p:nvSpPr>
        <p:spPr>
          <a:xfrm>
            <a:off x="12099035" y="8175583"/>
            <a:ext cx="4273955" cy="1870710"/>
          </a:xfrm>
          <a:prstGeom prst="rect">
            <a:avLst/>
          </a:prstGeom>
        </p:spPr>
        <p:txBody>
          <a:bodyPr lIns="0" tIns="0" rIns="0" bIns="0" rtlCol="0" anchor="t">
            <a:spAutoFit/>
          </a:bodyPr>
          <a:lstStyle/>
          <a:p>
            <a:pPr algn="r" rtl="1">
              <a:lnSpc>
                <a:spcPts val="2940"/>
              </a:lnSpc>
            </a:pPr>
            <a:r>
              <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كيف تتخيل شكل تعاونك معنا بعد نهاية الدورات؟</a:t>
            </a:r>
            <a:endPar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2940"/>
              </a:lnSpc>
            </a:pPr>
            <a:r>
              <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هل ترغب أن نطلق مشاريع ومسابقات طلابية تطبيقية داخل الكلية؟</a:t>
            </a:r>
            <a:endPar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2940"/>
              </a:lnSpc>
              <a:spcBef>
                <a:spcPct val="0"/>
              </a:spcBef>
            </a:pPr>
          </a:p>
        </p:txBody>
      </p:sp>
      <p:sp>
        <p:nvSpPr>
          <p:cNvPr id="12" name="TextBox 12"/>
          <p:cNvSpPr txBox="1"/>
          <p:nvPr/>
        </p:nvSpPr>
        <p:spPr>
          <a:xfrm>
            <a:off x="12099035" y="5431203"/>
            <a:ext cx="4273955" cy="552450"/>
          </a:xfrm>
          <a:prstGeom prst="rect">
            <a:avLst/>
          </a:prstGeom>
        </p:spPr>
        <p:txBody>
          <a:bodyPr lIns="0" tIns="0" rIns="0" bIns="0" rtlCol="0" anchor="t">
            <a:spAutoFit/>
          </a:bodyPr>
          <a:lstStyle/>
          <a:p>
            <a:pPr algn="r" rtl="1">
              <a:lnSpc>
                <a:spcPts val="420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حول الفرص المستقبلية:</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3" name="TextBox 13"/>
          <p:cNvSpPr txBox="1"/>
          <p:nvPr/>
        </p:nvSpPr>
        <p:spPr>
          <a:xfrm>
            <a:off x="12099035" y="6021867"/>
            <a:ext cx="4273955" cy="1870710"/>
          </a:xfrm>
          <a:prstGeom prst="rect">
            <a:avLst/>
          </a:prstGeom>
        </p:spPr>
        <p:txBody>
          <a:bodyPr lIns="0" tIns="0" rIns="0" bIns="0" rtlCol="0" anchor="t">
            <a:spAutoFit/>
          </a:bodyPr>
          <a:lstStyle/>
          <a:p>
            <a:pPr algn="r" rtl="1">
              <a:lnSpc>
                <a:spcPts val="2940"/>
              </a:lnSpc>
            </a:pPr>
            <a:r>
              <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هل فكرت كيف يمكن أن تحوّل مهارتك إلى مصدر دخل حقيقي؟</a:t>
            </a:r>
            <a:endPar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2940"/>
              </a:lnSpc>
            </a:pPr>
            <a:r>
              <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ما الذي يمنعك من البدء اليوم؟ الوقت؟ الأدوات؟ أم فقط خطوة أولى</a:t>
            </a:r>
            <a:endPar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2940"/>
              </a:lnSpc>
              <a:spcBef>
                <a:spcPct val="0"/>
              </a:spcBef>
            </a:pPr>
          </a:p>
        </p:txBody>
      </p:sp>
      <p:sp>
        <p:nvSpPr>
          <p:cNvPr id="14" name="TextBox 14"/>
          <p:cNvSpPr txBox="1"/>
          <p:nvPr/>
        </p:nvSpPr>
        <p:spPr>
          <a:xfrm>
            <a:off x="12099035" y="3139089"/>
            <a:ext cx="4273955" cy="552450"/>
          </a:xfrm>
          <a:prstGeom prst="rect">
            <a:avLst/>
          </a:prstGeom>
        </p:spPr>
        <p:txBody>
          <a:bodyPr lIns="0" tIns="0" rIns="0" bIns="0" rtlCol="0" anchor="t">
            <a:spAutoFit/>
          </a:bodyPr>
          <a:lstStyle/>
          <a:p>
            <a:pPr algn="r" rtl="1">
              <a:lnSpc>
                <a:spcPts val="420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حول المهارات و</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التحديات</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5" name="TextBox 15"/>
          <p:cNvSpPr txBox="1"/>
          <p:nvPr/>
        </p:nvSpPr>
        <p:spPr>
          <a:xfrm>
            <a:off x="12099035" y="3655743"/>
            <a:ext cx="4273955" cy="1870710"/>
          </a:xfrm>
          <a:prstGeom prst="rect">
            <a:avLst/>
          </a:prstGeom>
        </p:spPr>
        <p:txBody>
          <a:bodyPr lIns="0" tIns="0" rIns="0" bIns="0" rtlCol="0" anchor="t">
            <a:spAutoFit/>
          </a:bodyPr>
          <a:lstStyle/>
          <a:p>
            <a:pPr algn="r" rtl="1">
              <a:lnSpc>
                <a:spcPts val="2940"/>
              </a:lnSpc>
            </a:pPr>
            <a:r>
              <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ما هي المهارة التي تتمنى تعلمها هذا العام لتبدأ مشروعك؟</a:t>
            </a:r>
            <a:endPar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2940"/>
              </a:lnSpc>
            </a:pPr>
            <a:r>
              <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هل ترى أن الدراسة الجامعية وحدها تكفي؟ أم أنك تحتاج إلى تكوين عملي أيضًا؟</a:t>
            </a:r>
            <a:endParaRPr lang="ar-EG" sz="21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2940"/>
              </a:lnSpc>
              <a:spcBef>
                <a:spcPct val="0"/>
              </a:spcBef>
            </a:pPr>
          </a:p>
        </p:txBody>
      </p:sp>
      <p:sp>
        <p:nvSpPr>
          <p:cNvPr id="16" name="TextBox 16"/>
          <p:cNvSpPr txBox="1"/>
          <p:nvPr/>
        </p:nvSpPr>
        <p:spPr>
          <a:xfrm>
            <a:off x="1028700" y="6865762"/>
            <a:ext cx="6294242" cy="923925"/>
          </a:xfrm>
          <a:prstGeom prst="rect">
            <a:avLst/>
          </a:prstGeom>
        </p:spPr>
        <p:txBody>
          <a:bodyPr lIns="0" tIns="0" rIns="0" bIns="0" rtlCol="0" anchor="t">
            <a:spAutoFit/>
          </a:bodyPr>
          <a:lstStyle/>
          <a:p>
            <a:pPr algn="l" rtl="1">
              <a:lnSpc>
                <a:spcPts val="6720"/>
              </a:lnSpc>
            </a:pPr>
            <a:r>
              <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الجدول الزمني</a:t>
            </a:r>
            <a:endPar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7" name="TextBox 17"/>
          <p:cNvSpPr txBox="1"/>
          <p:nvPr/>
        </p:nvSpPr>
        <p:spPr>
          <a:xfrm>
            <a:off x="1028700" y="8724900"/>
            <a:ext cx="4922479" cy="533400"/>
          </a:xfrm>
          <a:prstGeom prst="rect">
            <a:avLst/>
          </a:prstGeom>
        </p:spPr>
        <p:txBody>
          <a:bodyPr lIns="0" tIns="0" rIns="0" bIns="0" rtlCol="0" anchor="t">
            <a:spAutoFit/>
          </a:bodyPr>
          <a:lstStyle/>
          <a:p>
            <a:pPr algn="l" rtl="1">
              <a:lnSpc>
                <a:spcPts val="420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سيتم عمل تصويت عليه</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grpSp>
        <p:nvGrpSpPr>
          <p:cNvPr id="18" name="Group 18"/>
          <p:cNvGrpSpPr/>
          <p:nvPr/>
        </p:nvGrpSpPr>
        <p:grpSpPr>
          <a:xfrm rot="0">
            <a:off x="16780748" y="5526608"/>
            <a:ext cx="512173" cy="684939"/>
            <a:chOff x="0" y="0"/>
            <a:chExt cx="682897" cy="913252"/>
          </a:xfrm>
        </p:grpSpPr>
        <p:grpSp>
          <p:nvGrpSpPr>
            <p:cNvPr id="19" name="Group 19"/>
            <p:cNvGrpSpPr/>
            <p:nvPr/>
          </p:nvGrpSpPr>
          <p:grpSpPr>
            <a:xfrm rot="0">
              <a:off x="0" y="0"/>
              <a:ext cx="682897" cy="913252"/>
              <a:chOff x="0" y="0"/>
              <a:chExt cx="812800" cy="1086974"/>
            </a:xfrm>
          </p:grpSpPr>
          <p:sp>
            <p:nvSpPr>
              <p:cNvPr id="20" name="Freeform 20"/>
              <p:cNvSpPr/>
              <p:nvPr/>
            </p:nvSpPr>
            <p:spPr>
              <a:xfrm>
                <a:off x="0" y="0"/>
                <a:ext cx="812800" cy="1086974"/>
              </a:xfrm>
              <a:custGeom>
                <a:avLst/>
                <a:gdLst/>
                <a:ahLst/>
                <a:cxnLst/>
                <a:rect l="l" t="t" r="r" b="b"/>
                <a:pathLst>
                  <a:path w="812800" h="1086974">
                    <a:moveTo>
                      <a:pt x="406400" y="0"/>
                    </a:moveTo>
                    <a:cubicBezTo>
                      <a:pt x="181951" y="0"/>
                      <a:pt x="0" y="243327"/>
                      <a:pt x="0" y="543487"/>
                    </a:cubicBezTo>
                    <a:cubicBezTo>
                      <a:pt x="0" y="843646"/>
                      <a:pt x="181951" y="1086974"/>
                      <a:pt x="406400" y="1086974"/>
                    </a:cubicBezTo>
                    <a:cubicBezTo>
                      <a:pt x="630849" y="1086974"/>
                      <a:pt x="812800" y="843646"/>
                      <a:pt x="812800" y="543487"/>
                    </a:cubicBezTo>
                    <a:cubicBezTo>
                      <a:pt x="812800" y="243327"/>
                      <a:pt x="630849" y="0"/>
                      <a:pt x="406400" y="0"/>
                    </a:cubicBezTo>
                    <a:close/>
                  </a:path>
                </a:pathLst>
              </a:custGeom>
              <a:solidFill>
                <a:srgbClr val="010D54"/>
              </a:solidFill>
            </p:spPr>
          </p:sp>
          <p:sp>
            <p:nvSpPr>
              <p:cNvPr id="21" name="TextBox 21"/>
              <p:cNvSpPr txBox="1"/>
              <p:nvPr/>
            </p:nvSpPr>
            <p:spPr>
              <a:xfrm>
                <a:off x="76200" y="35229"/>
                <a:ext cx="660400" cy="949841"/>
              </a:xfrm>
              <a:prstGeom prst="rect">
                <a:avLst/>
              </a:prstGeom>
            </p:spPr>
            <p:txBody>
              <a:bodyPr lIns="50800" tIns="50800" rIns="50800" bIns="50800" rtlCol="0" anchor="ctr"/>
              <a:lstStyle/>
              <a:p>
                <a:pPr algn="ctr">
                  <a:lnSpc>
                    <a:spcPts val="2940"/>
                  </a:lnSpc>
                </a:pPr>
              </a:p>
            </p:txBody>
          </p:sp>
        </p:grpSp>
        <p:sp>
          <p:nvSpPr>
            <p:cNvPr id="22" name="Freeform 22"/>
            <p:cNvSpPr/>
            <p:nvPr/>
          </p:nvSpPr>
          <p:spPr>
            <a:xfrm flipH="1">
              <a:off x="174660" y="289838"/>
              <a:ext cx="333577" cy="333577"/>
            </a:xfrm>
            <a:custGeom>
              <a:avLst/>
              <a:gdLst/>
              <a:ahLst/>
              <a:cxnLst/>
              <a:rect l="l" t="t" r="r" b="b"/>
              <a:pathLst>
                <a:path w="333577" h="333577">
                  <a:moveTo>
                    <a:pt x="333577" y="0"/>
                  </a:moveTo>
                  <a:lnTo>
                    <a:pt x="0" y="0"/>
                  </a:lnTo>
                  <a:lnTo>
                    <a:pt x="0" y="333577"/>
                  </a:lnTo>
                  <a:lnTo>
                    <a:pt x="333577" y="333577"/>
                  </a:lnTo>
                  <a:lnTo>
                    <a:pt x="333577"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23" name="Group 23"/>
          <p:cNvGrpSpPr/>
          <p:nvPr/>
        </p:nvGrpSpPr>
        <p:grpSpPr>
          <a:xfrm rot="0">
            <a:off x="16761698" y="3234493"/>
            <a:ext cx="512173" cy="684939"/>
            <a:chOff x="0" y="0"/>
            <a:chExt cx="682897" cy="913252"/>
          </a:xfrm>
        </p:grpSpPr>
        <p:grpSp>
          <p:nvGrpSpPr>
            <p:cNvPr id="24" name="Group 24"/>
            <p:cNvGrpSpPr/>
            <p:nvPr/>
          </p:nvGrpSpPr>
          <p:grpSpPr>
            <a:xfrm rot="0">
              <a:off x="0" y="0"/>
              <a:ext cx="682897" cy="913252"/>
              <a:chOff x="0" y="0"/>
              <a:chExt cx="812800" cy="1086974"/>
            </a:xfrm>
          </p:grpSpPr>
          <p:sp>
            <p:nvSpPr>
              <p:cNvPr id="25" name="Freeform 25"/>
              <p:cNvSpPr/>
              <p:nvPr/>
            </p:nvSpPr>
            <p:spPr>
              <a:xfrm>
                <a:off x="0" y="0"/>
                <a:ext cx="812800" cy="1086974"/>
              </a:xfrm>
              <a:custGeom>
                <a:avLst/>
                <a:gdLst/>
                <a:ahLst/>
                <a:cxnLst/>
                <a:rect l="l" t="t" r="r" b="b"/>
                <a:pathLst>
                  <a:path w="812800" h="1086974">
                    <a:moveTo>
                      <a:pt x="406400" y="0"/>
                    </a:moveTo>
                    <a:cubicBezTo>
                      <a:pt x="181951" y="0"/>
                      <a:pt x="0" y="243327"/>
                      <a:pt x="0" y="543487"/>
                    </a:cubicBezTo>
                    <a:cubicBezTo>
                      <a:pt x="0" y="843646"/>
                      <a:pt x="181951" y="1086974"/>
                      <a:pt x="406400" y="1086974"/>
                    </a:cubicBezTo>
                    <a:cubicBezTo>
                      <a:pt x="630849" y="1086974"/>
                      <a:pt x="812800" y="843646"/>
                      <a:pt x="812800" y="543487"/>
                    </a:cubicBezTo>
                    <a:cubicBezTo>
                      <a:pt x="812800" y="243327"/>
                      <a:pt x="630849" y="0"/>
                      <a:pt x="406400" y="0"/>
                    </a:cubicBezTo>
                    <a:close/>
                  </a:path>
                </a:pathLst>
              </a:custGeom>
              <a:solidFill>
                <a:srgbClr val="010D54"/>
              </a:solidFill>
            </p:spPr>
          </p:sp>
          <p:sp>
            <p:nvSpPr>
              <p:cNvPr id="26" name="TextBox 26"/>
              <p:cNvSpPr txBox="1"/>
              <p:nvPr/>
            </p:nvSpPr>
            <p:spPr>
              <a:xfrm>
                <a:off x="76200" y="35229"/>
                <a:ext cx="660400" cy="949841"/>
              </a:xfrm>
              <a:prstGeom prst="rect">
                <a:avLst/>
              </a:prstGeom>
            </p:spPr>
            <p:txBody>
              <a:bodyPr lIns="50800" tIns="50800" rIns="50800" bIns="50800" rtlCol="0" anchor="ctr"/>
              <a:lstStyle/>
              <a:p>
                <a:pPr algn="ctr">
                  <a:lnSpc>
                    <a:spcPts val="2940"/>
                  </a:lnSpc>
                </a:pPr>
              </a:p>
            </p:txBody>
          </p:sp>
        </p:grpSp>
        <p:sp>
          <p:nvSpPr>
            <p:cNvPr id="27" name="Freeform 27"/>
            <p:cNvSpPr/>
            <p:nvPr/>
          </p:nvSpPr>
          <p:spPr>
            <a:xfrm flipH="1">
              <a:off x="174660" y="289838"/>
              <a:ext cx="333577" cy="333577"/>
            </a:xfrm>
            <a:custGeom>
              <a:avLst/>
              <a:gdLst/>
              <a:ahLst/>
              <a:cxnLst/>
              <a:rect l="l" t="t" r="r" b="b"/>
              <a:pathLst>
                <a:path w="333577" h="333577">
                  <a:moveTo>
                    <a:pt x="333577" y="0"/>
                  </a:moveTo>
                  <a:lnTo>
                    <a:pt x="0" y="0"/>
                  </a:lnTo>
                  <a:lnTo>
                    <a:pt x="0" y="333577"/>
                  </a:lnTo>
                  <a:lnTo>
                    <a:pt x="333577" y="333577"/>
                  </a:lnTo>
                  <a:lnTo>
                    <a:pt x="333577"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28" name="Group 28"/>
          <p:cNvGrpSpPr/>
          <p:nvPr/>
        </p:nvGrpSpPr>
        <p:grpSpPr>
          <a:xfrm rot="0">
            <a:off x="16780748" y="893208"/>
            <a:ext cx="512173" cy="684939"/>
            <a:chOff x="0" y="0"/>
            <a:chExt cx="682897" cy="913252"/>
          </a:xfrm>
        </p:grpSpPr>
        <p:grpSp>
          <p:nvGrpSpPr>
            <p:cNvPr id="29" name="Group 29"/>
            <p:cNvGrpSpPr/>
            <p:nvPr/>
          </p:nvGrpSpPr>
          <p:grpSpPr>
            <a:xfrm rot="0">
              <a:off x="0" y="0"/>
              <a:ext cx="682897" cy="913252"/>
              <a:chOff x="0" y="0"/>
              <a:chExt cx="812800" cy="1086974"/>
            </a:xfrm>
          </p:grpSpPr>
          <p:sp>
            <p:nvSpPr>
              <p:cNvPr id="30" name="Freeform 30"/>
              <p:cNvSpPr/>
              <p:nvPr/>
            </p:nvSpPr>
            <p:spPr>
              <a:xfrm>
                <a:off x="0" y="0"/>
                <a:ext cx="812800" cy="1086974"/>
              </a:xfrm>
              <a:custGeom>
                <a:avLst/>
                <a:gdLst/>
                <a:ahLst/>
                <a:cxnLst/>
                <a:rect l="l" t="t" r="r" b="b"/>
                <a:pathLst>
                  <a:path w="812800" h="1086974">
                    <a:moveTo>
                      <a:pt x="406400" y="0"/>
                    </a:moveTo>
                    <a:cubicBezTo>
                      <a:pt x="181951" y="0"/>
                      <a:pt x="0" y="243327"/>
                      <a:pt x="0" y="543487"/>
                    </a:cubicBezTo>
                    <a:cubicBezTo>
                      <a:pt x="0" y="843646"/>
                      <a:pt x="181951" y="1086974"/>
                      <a:pt x="406400" y="1086974"/>
                    </a:cubicBezTo>
                    <a:cubicBezTo>
                      <a:pt x="630849" y="1086974"/>
                      <a:pt x="812800" y="843646"/>
                      <a:pt x="812800" y="543487"/>
                    </a:cubicBezTo>
                    <a:cubicBezTo>
                      <a:pt x="812800" y="243327"/>
                      <a:pt x="630849" y="0"/>
                      <a:pt x="406400" y="0"/>
                    </a:cubicBezTo>
                    <a:close/>
                  </a:path>
                </a:pathLst>
              </a:custGeom>
              <a:solidFill>
                <a:srgbClr val="010D54"/>
              </a:solidFill>
            </p:spPr>
          </p:sp>
          <p:sp>
            <p:nvSpPr>
              <p:cNvPr id="31" name="TextBox 31"/>
              <p:cNvSpPr txBox="1"/>
              <p:nvPr/>
            </p:nvSpPr>
            <p:spPr>
              <a:xfrm>
                <a:off x="76200" y="35229"/>
                <a:ext cx="660400" cy="949841"/>
              </a:xfrm>
              <a:prstGeom prst="rect">
                <a:avLst/>
              </a:prstGeom>
            </p:spPr>
            <p:txBody>
              <a:bodyPr lIns="50800" tIns="50800" rIns="50800" bIns="50800" rtlCol="0" anchor="ctr"/>
              <a:lstStyle/>
              <a:p>
                <a:pPr algn="ctr">
                  <a:lnSpc>
                    <a:spcPts val="2940"/>
                  </a:lnSpc>
                </a:pPr>
              </a:p>
            </p:txBody>
          </p:sp>
        </p:grpSp>
        <p:sp>
          <p:nvSpPr>
            <p:cNvPr id="32" name="Freeform 32"/>
            <p:cNvSpPr/>
            <p:nvPr/>
          </p:nvSpPr>
          <p:spPr>
            <a:xfrm flipH="1">
              <a:off x="174660" y="289838"/>
              <a:ext cx="333577" cy="333577"/>
            </a:xfrm>
            <a:custGeom>
              <a:avLst/>
              <a:gdLst/>
              <a:ahLst/>
              <a:cxnLst/>
              <a:rect l="l" t="t" r="r" b="b"/>
              <a:pathLst>
                <a:path w="333577" h="333577">
                  <a:moveTo>
                    <a:pt x="333577" y="0"/>
                  </a:moveTo>
                  <a:lnTo>
                    <a:pt x="0" y="0"/>
                  </a:lnTo>
                  <a:lnTo>
                    <a:pt x="0" y="333577"/>
                  </a:lnTo>
                  <a:lnTo>
                    <a:pt x="333577" y="333577"/>
                  </a:lnTo>
                  <a:lnTo>
                    <a:pt x="333577" y="0"/>
                  </a:lnTo>
                  <a:close/>
                </a:path>
              </a:pathLst>
            </a:custGeom>
            <a:blipFill>
              <a:blip r:embed="rId1">
                <a:extLst>
                  <a:ext uri="{96DAC541-7B7A-43D3-8B79-37D633B846F1}">
                    <asvg:svgBlip xmlns:asvg="http://schemas.microsoft.com/office/drawing/2016/SVG/main" r:embed="rId2"/>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0D54"/>
        </a:solidFill>
        <a:effectLst/>
      </p:bgPr>
    </p:bg>
    <p:spTree>
      <p:nvGrpSpPr>
        <p:cNvPr id="1" name=""/>
        <p:cNvGrpSpPr/>
        <p:nvPr/>
      </p:nvGrpSpPr>
      <p:grpSpPr>
        <a:xfrm>
          <a:off x="0" y="0"/>
          <a:ext cx="0" cy="0"/>
          <a:chOff x="0" y="0"/>
          <a:chExt cx="0" cy="0"/>
        </a:xfrm>
      </p:grpSpPr>
      <p:sp>
        <p:nvSpPr>
          <p:cNvPr id="2" name="AutoShape 2"/>
          <p:cNvSpPr/>
          <p:nvPr/>
        </p:nvSpPr>
        <p:spPr>
          <a:xfrm flipH="1">
            <a:off x="10095415" y="3210585"/>
            <a:ext cx="6711252" cy="0"/>
          </a:xfrm>
          <a:prstGeom prst="line">
            <a:avLst/>
          </a:prstGeom>
          <a:ln w="28575" cap="rnd">
            <a:solidFill>
              <a:srgbClr val="6B32B4"/>
            </a:solidFill>
            <a:prstDash val="solid"/>
            <a:headEnd type="none" w="sm" len="sm"/>
            <a:tailEnd type="none" w="sm" len="sm"/>
          </a:ln>
        </p:spPr>
      </p:sp>
      <p:sp>
        <p:nvSpPr>
          <p:cNvPr id="3" name="Freeform 3"/>
          <p:cNvSpPr/>
          <p:nvPr/>
        </p:nvSpPr>
        <p:spPr>
          <a:xfrm>
            <a:off x="10274382" y="4716661"/>
            <a:ext cx="491517" cy="485987"/>
          </a:xfrm>
          <a:custGeom>
            <a:avLst/>
            <a:gdLst/>
            <a:ahLst/>
            <a:cxnLst/>
            <a:rect l="l" t="t" r="r" b="b"/>
            <a:pathLst>
              <a:path w="491517" h="485987">
                <a:moveTo>
                  <a:pt x="0" y="0"/>
                </a:moveTo>
                <a:lnTo>
                  <a:pt x="491517" y="0"/>
                </a:lnTo>
                <a:lnTo>
                  <a:pt x="491517" y="485987"/>
                </a:lnTo>
                <a:lnTo>
                  <a:pt x="0" y="48598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6250122" y="4778018"/>
            <a:ext cx="556545" cy="363272"/>
          </a:xfrm>
          <a:custGeom>
            <a:avLst/>
            <a:gdLst/>
            <a:ahLst/>
            <a:cxnLst/>
            <a:rect l="l" t="t" r="r" b="b"/>
            <a:pathLst>
              <a:path w="556545" h="363272">
                <a:moveTo>
                  <a:pt x="0" y="0"/>
                </a:moveTo>
                <a:lnTo>
                  <a:pt x="556545" y="0"/>
                </a:lnTo>
                <a:lnTo>
                  <a:pt x="556545" y="363272"/>
                </a:lnTo>
                <a:lnTo>
                  <a:pt x="0" y="363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604685" y="4716661"/>
            <a:ext cx="485987" cy="485987"/>
          </a:xfrm>
          <a:custGeom>
            <a:avLst/>
            <a:gdLst/>
            <a:ahLst/>
            <a:cxnLst/>
            <a:rect l="l" t="t" r="r" b="b"/>
            <a:pathLst>
              <a:path w="485987" h="485987">
                <a:moveTo>
                  <a:pt x="0" y="0"/>
                </a:moveTo>
                <a:lnTo>
                  <a:pt x="485987" y="0"/>
                </a:lnTo>
                <a:lnTo>
                  <a:pt x="485987" y="485987"/>
                </a:lnTo>
                <a:lnTo>
                  <a:pt x="0" y="4859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2890430" y="1376975"/>
            <a:ext cx="3916237" cy="871220"/>
          </a:xfrm>
          <a:prstGeom prst="rect">
            <a:avLst/>
          </a:prstGeom>
        </p:spPr>
        <p:txBody>
          <a:bodyPr lIns="0" tIns="0" rIns="0" bIns="0" rtlCol="0" anchor="t">
            <a:spAutoFit/>
          </a:bodyPr>
          <a:lstStyle/>
          <a:p>
            <a:pPr marL="0" lvl="0" indent="0" algn="r" rtl="1">
              <a:lnSpc>
                <a:spcPts val="6160"/>
              </a:lnSpc>
              <a:spcBef>
                <a:spcPct val="0"/>
              </a:spcBef>
            </a:pPr>
            <a:r>
              <a:rPr lang="ar-EG" sz="5600" u="non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اتصل بنـــــا</a:t>
            </a:r>
            <a:endParaRPr lang="ar-EG" sz="5600" u="non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7" name="TextBox 7"/>
          <p:cNvSpPr txBox="1"/>
          <p:nvPr/>
        </p:nvSpPr>
        <p:spPr>
          <a:xfrm>
            <a:off x="6596710" y="2291941"/>
            <a:ext cx="10209957" cy="552450"/>
          </a:xfrm>
          <a:prstGeom prst="rect">
            <a:avLst/>
          </a:prstGeom>
        </p:spPr>
        <p:txBody>
          <a:bodyPr lIns="0" tIns="0" rIns="0" bIns="0" rtlCol="0" anchor="t">
            <a:spAutoFit/>
          </a:bodyPr>
          <a:lstStyle/>
          <a:p>
            <a:pPr algn="r" rtl="1">
              <a:lnSpc>
                <a:spcPts val="4200"/>
              </a:lnSpc>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نود الحديث عن جميع الأمور التي تتعلق بالتسويق.</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8" name="TextBox 8"/>
          <p:cNvSpPr txBox="1"/>
          <p:nvPr/>
        </p:nvSpPr>
        <p:spPr>
          <a:xfrm>
            <a:off x="6040768" y="5666810"/>
            <a:ext cx="4725131" cy="416877"/>
          </a:xfrm>
          <a:prstGeom prst="rect">
            <a:avLst/>
          </a:prstGeom>
        </p:spPr>
        <p:txBody>
          <a:bodyPr lIns="0" tIns="0" rIns="0" bIns="0" rtlCol="0" anchor="t">
            <a:spAutoFit/>
          </a:bodyPr>
          <a:lstStyle/>
          <a:p>
            <a:pPr algn="r" rtl="1">
              <a:lnSpc>
                <a:spcPts val="3090"/>
              </a:lnSpc>
            </a:pPr>
            <a:r>
              <a:rPr lang="ar-EG" sz="2575">
                <a:solidFill>
                  <a:srgbClr val="F0F0F0"/>
                </a:solidFill>
                <a:latin typeface="Hacen Tunisia" panose="02000500000000000000"/>
                <a:ea typeface="Hacen Tunisia" panose="02000500000000000000"/>
                <a:cs typeface="Hacen Tunisia" panose="02000500000000000000"/>
                <a:sym typeface="Hacen Tunisia" panose="02000500000000000000"/>
                <a:rtl val="1"/>
              </a:rPr>
              <a:t>رقم الهاتف</a:t>
            </a:r>
            <a:endParaRPr lang="ar-EG" sz="257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9" name="TextBox 9"/>
          <p:cNvSpPr txBox="1"/>
          <p:nvPr/>
        </p:nvSpPr>
        <p:spPr>
          <a:xfrm>
            <a:off x="6040768" y="6172312"/>
            <a:ext cx="4725131" cy="417497"/>
          </a:xfrm>
          <a:prstGeom prst="rect">
            <a:avLst/>
          </a:prstGeom>
        </p:spPr>
        <p:txBody>
          <a:bodyPr lIns="0" tIns="0" rIns="0" bIns="0" rtlCol="0" anchor="t">
            <a:spAutoFit/>
          </a:bodyPr>
          <a:lstStyle/>
          <a:p>
            <a:pPr algn="r">
              <a:lnSpc>
                <a:spcPts val="3155"/>
              </a:lnSpc>
            </a:pPr>
            <a:r>
              <a:rPr lang="en-US" sz="225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Pr>
              <a:t>+213794151960</a:t>
            </a:r>
            <a:endParaRPr lang="en-US" sz="225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endParaRPr>
          </a:p>
        </p:txBody>
      </p:sp>
      <p:sp>
        <p:nvSpPr>
          <p:cNvPr id="10" name="TextBox 10"/>
          <p:cNvSpPr txBox="1"/>
          <p:nvPr/>
        </p:nvSpPr>
        <p:spPr>
          <a:xfrm>
            <a:off x="11715995" y="5666810"/>
            <a:ext cx="5090672" cy="416877"/>
          </a:xfrm>
          <a:prstGeom prst="rect">
            <a:avLst/>
          </a:prstGeom>
        </p:spPr>
        <p:txBody>
          <a:bodyPr lIns="0" tIns="0" rIns="0" bIns="0" rtlCol="0" anchor="t">
            <a:spAutoFit/>
          </a:bodyPr>
          <a:lstStyle/>
          <a:p>
            <a:pPr algn="r" rtl="1">
              <a:lnSpc>
                <a:spcPts val="3090"/>
              </a:lnSpc>
            </a:pPr>
            <a:r>
              <a:rPr lang="ar-EG" sz="2575">
                <a:solidFill>
                  <a:srgbClr val="F0F0F0"/>
                </a:solidFill>
                <a:latin typeface="Hacen Tunisia" panose="02000500000000000000"/>
                <a:ea typeface="Hacen Tunisia" panose="02000500000000000000"/>
                <a:cs typeface="Hacen Tunisia" panose="02000500000000000000"/>
                <a:sym typeface="Hacen Tunisia" panose="02000500000000000000"/>
                <a:rtl val="1"/>
              </a:rPr>
              <a:t>البريد الإلكتروني</a:t>
            </a:r>
            <a:endParaRPr lang="ar-EG" sz="257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1" name="TextBox 11"/>
          <p:cNvSpPr txBox="1"/>
          <p:nvPr/>
        </p:nvSpPr>
        <p:spPr>
          <a:xfrm>
            <a:off x="11715995" y="6172312"/>
            <a:ext cx="5090672" cy="417497"/>
          </a:xfrm>
          <a:prstGeom prst="rect">
            <a:avLst/>
          </a:prstGeom>
        </p:spPr>
        <p:txBody>
          <a:bodyPr lIns="0" tIns="0" rIns="0" bIns="0" rtlCol="0" anchor="t">
            <a:spAutoFit/>
          </a:bodyPr>
          <a:lstStyle/>
          <a:p>
            <a:pPr marL="0" lvl="0" indent="0" algn="r">
              <a:lnSpc>
                <a:spcPts val="3155"/>
              </a:lnSpc>
              <a:spcBef>
                <a:spcPct val="0"/>
              </a:spcBef>
            </a:pPr>
            <a:r>
              <a:rPr lang="en-US" sz="225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Pr>
              <a:t>mazouni.moha.ed17@gmail.com</a:t>
            </a:r>
            <a:endParaRPr lang="en-US" sz="225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endParaRPr>
          </a:p>
        </p:txBody>
      </p:sp>
      <p:sp>
        <p:nvSpPr>
          <p:cNvPr id="12" name="TextBox 12"/>
          <p:cNvSpPr txBox="1"/>
          <p:nvPr/>
        </p:nvSpPr>
        <p:spPr>
          <a:xfrm>
            <a:off x="0" y="5666810"/>
            <a:ext cx="5090672" cy="416877"/>
          </a:xfrm>
          <a:prstGeom prst="rect">
            <a:avLst/>
          </a:prstGeom>
        </p:spPr>
        <p:txBody>
          <a:bodyPr lIns="0" tIns="0" rIns="0" bIns="0" rtlCol="0" anchor="t">
            <a:spAutoFit/>
          </a:bodyPr>
          <a:lstStyle/>
          <a:p>
            <a:pPr algn="r" rtl="1">
              <a:lnSpc>
                <a:spcPts val="3090"/>
              </a:lnSpc>
            </a:pPr>
            <a:r>
              <a:rPr lang="ar-EG" sz="2575">
                <a:solidFill>
                  <a:srgbClr val="F0F0F0"/>
                </a:solidFill>
                <a:latin typeface="Hacen Tunisia" panose="02000500000000000000"/>
                <a:ea typeface="Hacen Tunisia" panose="02000500000000000000"/>
                <a:cs typeface="Hacen Tunisia" panose="02000500000000000000"/>
                <a:sym typeface="Hacen Tunisia" panose="02000500000000000000"/>
                <a:rtl val="1"/>
              </a:rPr>
              <a:t>الموقع التواصل</a:t>
            </a:r>
            <a:endParaRPr lang="ar-EG" sz="257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3" name="TextBox 13"/>
          <p:cNvSpPr txBox="1"/>
          <p:nvPr/>
        </p:nvSpPr>
        <p:spPr>
          <a:xfrm>
            <a:off x="0" y="6172312"/>
            <a:ext cx="5090672" cy="417497"/>
          </a:xfrm>
          <a:prstGeom prst="rect">
            <a:avLst/>
          </a:prstGeom>
        </p:spPr>
        <p:txBody>
          <a:bodyPr lIns="0" tIns="0" rIns="0" bIns="0" rtlCol="0" anchor="t">
            <a:spAutoFit/>
          </a:bodyPr>
          <a:lstStyle/>
          <a:p>
            <a:pPr marL="0" lvl="0" indent="0" algn="r">
              <a:lnSpc>
                <a:spcPts val="3155"/>
              </a:lnSpc>
              <a:spcBef>
                <a:spcPct val="0"/>
              </a:spcBef>
            </a:pPr>
            <a:r>
              <a:rPr lang="en-US" sz="225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Pr>
              <a:t>MZ Collage Labs</a:t>
            </a:r>
            <a:endParaRPr lang="en-US" sz="225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endParaRPr>
          </a:p>
        </p:txBody>
      </p:sp>
      <p:sp>
        <p:nvSpPr>
          <p:cNvPr id="14" name="AutoShape 14"/>
          <p:cNvSpPr/>
          <p:nvPr/>
        </p:nvSpPr>
        <p:spPr>
          <a:xfrm flipH="1">
            <a:off x="0" y="9158288"/>
            <a:ext cx="18288000" cy="0"/>
          </a:xfrm>
          <a:prstGeom prst="line">
            <a:avLst/>
          </a:prstGeom>
          <a:ln w="28575" cap="rnd">
            <a:solidFill>
              <a:srgbClr val="6B32B4"/>
            </a:solidFill>
            <a:prstDash val="solid"/>
            <a:headEnd type="none" w="sm" len="sm"/>
            <a:tailEnd type="none" w="sm" len="sm"/>
          </a:ln>
        </p:spPr>
      </p:sp>
      <p:sp>
        <p:nvSpPr>
          <p:cNvPr id="15" name="AutoShape 15"/>
          <p:cNvSpPr/>
          <p:nvPr/>
        </p:nvSpPr>
        <p:spPr>
          <a:xfrm>
            <a:off x="6626711" y="9158288"/>
            <a:ext cx="5034578" cy="0"/>
          </a:xfrm>
          <a:prstGeom prst="line">
            <a:avLst/>
          </a:prstGeom>
          <a:ln w="200025" cap="rnd">
            <a:solidFill>
              <a:srgbClr val="6B32B4"/>
            </a:soli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0D5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alphaModFix amt="65999"/>
            </a:blip>
            <a:stretch>
              <a:fillRect t="-18444"/>
            </a:stretch>
          </a:blipFill>
        </p:spPr>
      </p:sp>
      <p:sp>
        <p:nvSpPr>
          <p:cNvPr id="3" name="TextBox 3"/>
          <p:cNvSpPr txBox="1"/>
          <p:nvPr/>
        </p:nvSpPr>
        <p:spPr>
          <a:xfrm>
            <a:off x="6767337" y="3108088"/>
            <a:ext cx="10491963" cy="1438275"/>
          </a:xfrm>
          <a:prstGeom prst="rect">
            <a:avLst/>
          </a:prstGeom>
        </p:spPr>
        <p:txBody>
          <a:bodyPr lIns="0" tIns="0" rIns="0" bIns="0" rtlCol="0" anchor="t">
            <a:spAutoFit/>
          </a:bodyPr>
          <a:lstStyle/>
          <a:p>
            <a:pPr marL="0" lvl="0" indent="0" algn="just" rtl="1">
              <a:lnSpc>
                <a:spcPts val="10560"/>
              </a:lnSpc>
            </a:pPr>
            <a:r>
              <a:rPr lang="ar-EG" sz="8800">
                <a:solidFill>
                  <a:srgbClr val="F0F0F0"/>
                </a:solidFill>
                <a:latin typeface="Hacen Tunisia" panose="02000500000000000000"/>
                <a:ea typeface="Hacen Tunisia" panose="02000500000000000000"/>
                <a:cs typeface="Hacen Tunisia" panose="02000500000000000000"/>
                <a:sym typeface="Hacen Tunisia" panose="02000500000000000000"/>
                <a:rtl val="1"/>
              </a:rPr>
              <a:t>شكــــرًا جزيــــــلًا</a:t>
            </a:r>
            <a:endParaRPr lang="ar-EG" sz="88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4" name="TextBox 4"/>
          <p:cNvSpPr txBox="1"/>
          <p:nvPr/>
        </p:nvSpPr>
        <p:spPr>
          <a:xfrm>
            <a:off x="6767337" y="4624070"/>
            <a:ext cx="10491963" cy="519430"/>
          </a:xfrm>
          <a:prstGeom prst="rect">
            <a:avLst/>
          </a:prstGeom>
        </p:spPr>
        <p:txBody>
          <a:bodyPr lIns="0" tIns="0" rIns="0" bIns="0" rtlCol="0" anchor="t">
            <a:spAutoFit/>
          </a:bodyPr>
          <a:lstStyle/>
          <a:p>
            <a:pPr marL="0" lvl="0" indent="0" algn="r" rtl="1">
              <a:lnSpc>
                <a:spcPts val="3920"/>
              </a:lnSpc>
              <a:spcBef>
                <a:spcPct val="0"/>
              </a:spcBef>
            </a:pPr>
            <a:r>
              <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rPr>
              <a:t>لكـــــم علي حســن استمــــــاعكــــم</a:t>
            </a:r>
            <a:endParaRPr lang="ar-EG" sz="28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5" name="TextBox 5"/>
          <p:cNvSpPr txBox="1"/>
          <p:nvPr/>
        </p:nvSpPr>
        <p:spPr>
          <a:xfrm>
            <a:off x="1028700" y="1023055"/>
            <a:ext cx="4141743" cy="285750"/>
          </a:xfrm>
          <a:prstGeom prst="rect">
            <a:avLst/>
          </a:prstGeom>
        </p:spPr>
        <p:txBody>
          <a:bodyPr lIns="0" tIns="0" rIns="0" bIns="0" rtlCol="0" anchor="t">
            <a:spAutoFit/>
          </a:bodyPr>
          <a:lstStyle/>
          <a:p>
            <a:pPr marL="0" lvl="0" indent="0" algn="l">
              <a:lnSpc>
                <a:spcPts val="2100"/>
              </a:lnSpc>
            </a:pPr>
            <a:r>
              <a:rPr lang="en-US" sz="1500">
                <a:solidFill>
                  <a:srgbClr val="F0F0F0"/>
                </a:solidFill>
                <a:latin typeface="Hacen Tunisia" panose="02000500000000000000"/>
                <a:ea typeface="Hacen Tunisia" panose="02000500000000000000"/>
                <a:cs typeface="Hacen Tunisia" panose="02000500000000000000"/>
                <a:sym typeface="Hacen Tunisia" panose="02000500000000000000"/>
              </a:rPr>
              <a:t>11-06-2025</a:t>
            </a:r>
            <a:endParaRPr lang="en-US" sz="1500">
              <a:solidFill>
                <a:srgbClr val="F0F0F0"/>
              </a:solidFill>
              <a:latin typeface="Hacen Tunisia" panose="02000500000000000000"/>
              <a:ea typeface="Hacen Tunisia" panose="02000500000000000000"/>
              <a:cs typeface="Hacen Tunisia" panose="02000500000000000000"/>
              <a:sym typeface="Hacen Tunisia" panose="02000500000000000000"/>
            </a:endParaRPr>
          </a:p>
        </p:txBody>
      </p:sp>
      <p:grpSp>
        <p:nvGrpSpPr>
          <p:cNvPr id="6" name="Group 6"/>
          <p:cNvGrpSpPr/>
          <p:nvPr/>
        </p:nvGrpSpPr>
        <p:grpSpPr>
          <a:xfrm rot="0">
            <a:off x="1028700" y="8045611"/>
            <a:ext cx="137502" cy="1212689"/>
            <a:chOff x="0" y="0"/>
            <a:chExt cx="36215" cy="319391"/>
          </a:xfrm>
        </p:grpSpPr>
        <p:sp>
          <p:nvSpPr>
            <p:cNvPr id="7" name="Freeform 7"/>
            <p:cNvSpPr/>
            <p:nvPr/>
          </p:nvSpPr>
          <p:spPr>
            <a:xfrm>
              <a:off x="0" y="0"/>
              <a:ext cx="36215" cy="319391"/>
            </a:xfrm>
            <a:custGeom>
              <a:avLst/>
              <a:gdLst/>
              <a:ahLst/>
              <a:cxnLst/>
              <a:rect l="l" t="t" r="r" b="b"/>
              <a:pathLst>
                <a:path w="36215" h="319391">
                  <a:moveTo>
                    <a:pt x="0" y="0"/>
                  </a:moveTo>
                  <a:lnTo>
                    <a:pt x="36215" y="0"/>
                  </a:lnTo>
                  <a:lnTo>
                    <a:pt x="36215" y="319391"/>
                  </a:lnTo>
                  <a:lnTo>
                    <a:pt x="0" y="319391"/>
                  </a:lnTo>
                  <a:close/>
                </a:path>
              </a:pathLst>
            </a:custGeom>
            <a:solidFill>
              <a:srgbClr val="6B32B4"/>
            </a:solidFill>
          </p:spPr>
        </p:sp>
        <p:sp>
          <p:nvSpPr>
            <p:cNvPr id="8" name="TextBox 8"/>
            <p:cNvSpPr txBox="1"/>
            <p:nvPr/>
          </p:nvSpPr>
          <p:spPr>
            <a:xfrm>
              <a:off x="0" y="-38100"/>
              <a:ext cx="36215" cy="357491"/>
            </a:xfrm>
            <a:prstGeom prst="rect">
              <a:avLst/>
            </a:prstGeom>
          </p:spPr>
          <p:txBody>
            <a:bodyPr lIns="50800" tIns="50800" rIns="50800" bIns="50800" rtlCol="0" anchor="ctr"/>
            <a:lstStyle/>
            <a:p>
              <a:pPr algn="ctr">
                <a:lnSpc>
                  <a:spcPts val="2940"/>
                </a:lnSpc>
              </a:pPr>
            </a:p>
          </p:txBody>
        </p:sp>
      </p:grpSp>
      <p:sp>
        <p:nvSpPr>
          <p:cNvPr id="9" name="Freeform 9"/>
          <p:cNvSpPr/>
          <p:nvPr/>
        </p:nvSpPr>
        <p:spPr>
          <a:xfrm>
            <a:off x="1520322" y="3502630"/>
            <a:ext cx="1566380" cy="1946227"/>
          </a:xfrm>
          <a:custGeom>
            <a:avLst/>
            <a:gdLst/>
            <a:ahLst/>
            <a:cxnLst/>
            <a:rect l="l" t="t" r="r" b="b"/>
            <a:pathLst>
              <a:path w="1566380" h="1946227">
                <a:moveTo>
                  <a:pt x="0" y="0"/>
                </a:moveTo>
                <a:lnTo>
                  <a:pt x="1566380" y="0"/>
                </a:lnTo>
                <a:lnTo>
                  <a:pt x="1566380" y="1946227"/>
                </a:lnTo>
                <a:lnTo>
                  <a:pt x="0" y="1946227"/>
                </a:lnTo>
                <a:lnTo>
                  <a:pt x="0" y="0"/>
                </a:lnTo>
                <a:close/>
              </a:path>
            </a:pathLst>
          </a:custGeom>
          <a:blipFill>
            <a:blip r:embed="rId2"/>
            <a:stretch>
              <a:fillRect/>
            </a:stretch>
          </a:blipFill>
        </p:spPr>
      </p:sp>
      <p:sp>
        <p:nvSpPr>
          <p:cNvPr id="10" name="Freeform 10"/>
          <p:cNvSpPr/>
          <p:nvPr/>
        </p:nvSpPr>
        <p:spPr>
          <a:xfrm>
            <a:off x="3305647" y="3263185"/>
            <a:ext cx="2930765" cy="2930765"/>
          </a:xfrm>
          <a:custGeom>
            <a:avLst/>
            <a:gdLst/>
            <a:ahLst/>
            <a:cxnLst/>
            <a:rect l="l" t="t" r="r" b="b"/>
            <a:pathLst>
              <a:path w="2930765" h="2930765">
                <a:moveTo>
                  <a:pt x="0" y="0"/>
                </a:moveTo>
                <a:lnTo>
                  <a:pt x="2930765" y="0"/>
                </a:lnTo>
                <a:lnTo>
                  <a:pt x="2930765" y="2930765"/>
                </a:lnTo>
                <a:lnTo>
                  <a:pt x="0" y="2930765"/>
                </a:lnTo>
                <a:lnTo>
                  <a:pt x="0" y="0"/>
                </a:lnTo>
                <a:close/>
              </a:path>
            </a:pathLst>
          </a:custGeom>
          <a:blipFill>
            <a:blip r:embed="rId3"/>
            <a:stretch>
              <a:fillRect/>
            </a:stretch>
          </a:blipFill>
        </p:spPr>
      </p:sp>
      <p:sp>
        <p:nvSpPr>
          <p:cNvPr id="11" name="TextBox 11"/>
          <p:cNvSpPr txBox="1"/>
          <p:nvPr/>
        </p:nvSpPr>
        <p:spPr>
          <a:xfrm>
            <a:off x="12483620" y="8017036"/>
            <a:ext cx="4538902" cy="409575"/>
          </a:xfrm>
          <a:prstGeom prst="rect">
            <a:avLst/>
          </a:prstGeom>
        </p:spPr>
        <p:txBody>
          <a:bodyPr lIns="0" tIns="0" rIns="0" bIns="0" rtlCol="0" anchor="t">
            <a:spAutoFit/>
          </a:bodyPr>
          <a:lstStyle/>
          <a:p>
            <a:pPr marL="0" lvl="0" indent="0" algn="l" rtl="1">
              <a:lnSpc>
                <a:spcPts val="3060"/>
              </a:lnSpc>
            </a:pPr>
            <a:r>
              <a:rPr lang="ar-EG" sz="255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كوردورلي محمد عبد القادر المازوني</a:t>
            </a:r>
            <a:endParaRPr lang="ar-EG" sz="255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2" name="TextBox 12"/>
          <p:cNvSpPr txBox="1"/>
          <p:nvPr/>
        </p:nvSpPr>
        <p:spPr>
          <a:xfrm>
            <a:off x="13065165" y="8613301"/>
            <a:ext cx="3684867" cy="295275"/>
          </a:xfrm>
          <a:prstGeom prst="rect">
            <a:avLst/>
          </a:prstGeom>
        </p:spPr>
        <p:txBody>
          <a:bodyPr lIns="0" tIns="0" rIns="0" bIns="0" rtlCol="0" anchor="t">
            <a:spAutoFit/>
          </a:bodyPr>
          <a:lstStyle/>
          <a:p>
            <a:pPr marL="0" lvl="0" indent="0" algn="l" rtl="1">
              <a:lnSpc>
                <a:spcPts val="2160"/>
              </a:lnSpc>
            </a:pPr>
            <a:r>
              <a:rPr lang="ar-EG" sz="1800">
                <a:solidFill>
                  <a:srgbClr val="F0F0F0"/>
                </a:solidFill>
                <a:latin typeface="Hacen Tunisia" panose="02000500000000000000"/>
                <a:ea typeface="Hacen Tunisia" panose="02000500000000000000"/>
                <a:cs typeface="Hacen Tunisia" panose="02000500000000000000"/>
                <a:sym typeface="Hacen Tunisia" panose="02000500000000000000"/>
                <a:rtl val="1"/>
              </a:rPr>
              <a:t>مدير مؤسسة للخدمات التقنية والرقمية </a:t>
            </a:r>
            <a:endParaRPr lang="ar-EG" sz="18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3" name="TextBox 13"/>
          <p:cNvSpPr txBox="1"/>
          <p:nvPr/>
        </p:nvSpPr>
        <p:spPr>
          <a:xfrm>
            <a:off x="11975218" y="9146701"/>
            <a:ext cx="3684867" cy="295275"/>
          </a:xfrm>
          <a:prstGeom prst="rect">
            <a:avLst/>
          </a:prstGeom>
        </p:spPr>
        <p:txBody>
          <a:bodyPr lIns="0" tIns="0" rIns="0" bIns="0" rtlCol="0" anchor="t">
            <a:spAutoFit/>
          </a:bodyPr>
          <a:lstStyle/>
          <a:p>
            <a:pPr marL="0" lvl="0" indent="0" algn="r">
              <a:lnSpc>
                <a:spcPts val="2160"/>
              </a:lnSpc>
            </a:pPr>
            <a:r>
              <a:rPr lang="en-US" sz="1800">
                <a:solidFill>
                  <a:srgbClr val="F0F0F0"/>
                </a:solidFill>
                <a:latin typeface="Hacen Tunisia" panose="02000500000000000000"/>
                <a:ea typeface="Hacen Tunisia" panose="02000500000000000000"/>
                <a:cs typeface="Hacen Tunisia" panose="02000500000000000000"/>
                <a:sym typeface="Hacen Tunisia" panose="02000500000000000000"/>
              </a:rPr>
              <a:t>Mz Collage Labs</a:t>
            </a:r>
            <a:endParaRPr lang="en-US" sz="1800">
              <a:solidFill>
                <a:srgbClr val="F0F0F0"/>
              </a:solidFill>
              <a:latin typeface="Hacen Tunisia" panose="02000500000000000000"/>
              <a:ea typeface="Hacen Tunisia" panose="02000500000000000000"/>
              <a:cs typeface="Hacen Tunisia" panose="02000500000000000000"/>
              <a:sym typeface="Hacen Tunisia" panose="02000500000000000000"/>
            </a:endParaRPr>
          </a:p>
        </p:txBody>
      </p:sp>
      <p:sp>
        <p:nvSpPr>
          <p:cNvPr id="14" name="TextBox 14"/>
          <p:cNvSpPr txBox="1"/>
          <p:nvPr/>
        </p:nvSpPr>
        <p:spPr>
          <a:xfrm>
            <a:off x="1429039" y="7778911"/>
            <a:ext cx="5693070" cy="2028190"/>
          </a:xfrm>
          <a:prstGeom prst="rect">
            <a:avLst/>
          </a:prstGeom>
        </p:spPr>
        <p:txBody>
          <a:bodyPr lIns="0" tIns="0" rIns="0" bIns="0" rtlCol="0" anchor="t">
            <a:spAutoFit/>
          </a:bodyPr>
          <a:lstStyle/>
          <a:p>
            <a:pPr algn="r" rtl="1">
              <a:lnSpc>
                <a:spcPts val="2660"/>
              </a:lnSpc>
              <a:spcBef>
                <a:spcPct val="0"/>
              </a:spcBef>
            </a:pPr>
            <a:r>
              <a:rPr lang="ar-EG" sz="1900">
                <a:solidFill>
                  <a:srgbClr val="F0F0F0"/>
                </a:solidFill>
                <a:latin typeface="Hacen Tunisia" panose="02000500000000000000"/>
                <a:ea typeface="Hacen Tunisia" panose="02000500000000000000"/>
                <a:cs typeface="Hacen Tunisia" panose="02000500000000000000"/>
                <a:sym typeface="Hacen Tunisia" panose="02000500000000000000"/>
                <a:rtl val="1"/>
              </a:rPr>
              <a:t>يستكشف</a:t>
            </a:r>
            <a:r>
              <a:rPr lang="ar-EG" sz="1900">
                <a:solidFill>
                  <a:srgbClr val="F0F0F0"/>
                </a:solidFill>
                <a:latin typeface="Hacen Tunisia" panose="02000500000000000000"/>
                <a:ea typeface="Hacen Tunisia" panose="02000500000000000000"/>
                <a:cs typeface="Hacen Tunisia" panose="02000500000000000000"/>
                <a:sym typeface="Hacen Tunisia" panose="02000500000000000000"/>
                <a:rtl val="1"/>
              </a:rPr>
              <a:t> هذا العرض التقديمي مهمة وتأثير </a:t>
            </a:r>
            <a:r>
              <a:rPr lang="en-US" sz="1900">
                <a:solidFill>
                  <a:srgbClr val="F0F0F0"/>
                </a:solidFill>
                <a:latin typeface="Hacen Tunisia" panose="02000500000000000000"/>
                <a:ea typeface="Hacen Tunisia" panose="02000500000000000000"/>
                <a:cs typeface="Hacen Tunisia" panose="02000500000000000000"/>
                <a:sym typeface="Hacen Tunisia" panose="02000500000000000000"/>
              </a:rPr>
              <a:t>MZ Collage Labs</a:t>
            </a:r>
            <a:r>
              <a:rPr lang="ar-EG" sz="1900">
                <a:solidFill>
                  <a:srgbClr val="F0F0F0"/>
                </a:solidFill>
                <a:latin typeface="Hacen Tunisia" panose="02000500000000000000"/>
                <a:ea typeface="Hacen Tunisia" panose="02000500000000000000"/>
                <a:cs typeface="Hacen Tunisia" panose="02000500000000000000"/>
                <a:sym typeface="Hacen Tunisia" panose="02000500000000000000"/>
                <a:rtl val="1"/>
              </a:rPr>
              <a:t> —، وهو مركز رقمي إبداعي يمكّن الطلاب والمهنيين من تطوير المهارات المستقبلية وبناء مشاريع حقيقية وخلق فرص في مجال التكنولوجيا والتصميم والابتكار. وهو يسلط الضوء على برامجنا الرئيسية وأساليب التدريب وكيف نساعد الأفراد والمؤسسات على النمو في العالم الرقمي سريع التغير.</a:t>
            </a:r>
            <a:endParaRPr lang="ar-EG" sz="19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D54"/>
        </a:solidFill>
        <a:effectLst/>
      </p:bgPr>
    </p:bg>
    <p:spTree>
      <p:nvGrpSpPr>
        <p:cNvPr id="1" name=""/>
        <p:cNvGrpSpPr/>
        <p:nvPr/>
      </p:nvGrpSpPr>
      <p:grpSpPr>
        <a:xfrm>
          <a:off x="0" y="0"/>
          <a:ext cx="0" cy="0"/>
          <a:chOff x="0" y="0"/>
          <a:chExt cx="0" cy="0"/>
        </a:xfrm>
      </p:grpSpPr>
      <p:grpSp>
        <p:nvGrpSpPr>
          <p:cNvPr id="2" name="Group 2"/>
          <p:cNvGrpSpPr/>
          <p:nvPr/>
        </p:nvGrpSpPr>
        <p:grpSpPr>
          <a:xfrm rot="0">
            <a:off x="3888936" y="6394345"/>
            <a:ext cx="3617865" cy="674465"/>
            <a:chOff x="0" y="0"/>
            <a:chExt cx="952853" cy="177637"/>
          </a:xfrm>
        </p:grpSpPr>
        <p:sp>
          <p:nvSpPr>
            <p:cNvPr id="3" name="Freeform 3"/>
            <p:cNvSpPr/>
            <p:nvPr/>
          </p:nvSpPr>
          <p:spPr>
            <a:xfrm>
              <a:off x="0" y="0"/>
              <a:ext cx="952853" cy="177637"/>
            </a:xfrm>
            <a:custGeom>
              <a:avLst/>
              <a:gdLst/>
              <a:ahLst/>
              <a:cxnLst/>
              <a:rect l="l" t="t" r="r" b="b"/>
              <a:pathLst>
                <a:path w="952853" h="177637">
                  <a:moveTo>
                    <a:pt x="88818" y="0"/>
                  </a:moveTo>
                  <a:lnTo>
                    <a:pt x="864035" y="0"/>
                  </a:lnTo>
                  <a:cubicBezTo>
                    <a:pt x="913088" y="0"/>
                    <a:pt x="952853" y="39765"/>
                    <a:pt x="952853" y="88818"/>
                  </a:cubicBezTo>
                  <a:lnTo>
                    <a:pt x="952853" y="88818"/>
                  </a:lnTo>
                  <a:cubicBezTo>
                    <a:pt x="952853" y="137872"/>
                    <a:pt x="913088" y="177637"/>
                    <a:pt x="864035" y="177637"/>
                  </a:cubicBezTo>
                  <a:lnTo>
                    <a:pt x="88818" y="177637"/>
                  </a:lnTo>
                  <a:cubicBezTo>
                    <a:pt x="39765" y="177637"/>
                    <a:pt x="0" y="137872"/>
                    <a:pt x="0" y="88818"/>
                  </a:cubicBezTo>
                  <a:lnTo>
                    <a:pt x="0" y="88818"/>
                  </a:lnTo>
                  <a:cubicBezTo>
                    <a:pt x="0" y="39765"/>
                    <a:pt x="39765" y="0"/>
                    <a:pt x="88818" y="0"/>
                  </a:cubicBezTo>
                  <a:close/>
                </a:path>
              </a:pathLst>
            </a:custGeom>
            <a:solidFill>
              <a:srgbClr val="000000">
                <a:alpha val="0"/>
              </a:srgbClr>
            </a:solidFill>
            <a:ln w="19050" cap="rnd">
              <a:solidFill>
                <a:srgbClr val="6B32B4"/>
              </a:solidFill>
              <a:prstDash val="solid"/>
              <a:round/>
            </a:ln>
          </p:spPr>
        </p:sp>
        <p:sp>
          <p:nvSpPr>
            <p:cNvPr id="4" name="TextBox 4"/>
            <p:cNvSpPr txBox="1"/>
            <p:nvPr/>
          </p:nvSpPr>
          <p:spPr>
            <a:xfrm>
              <a:off x="0" y="-66675"/>
              <a:ext cx="952853" cy="244312"/>
            </a:xfrm>
            <a:prstGeom prst="rect">
              <a:avLst/>
            </a:prstGeom>
          </p:spPr>
          <p:txBody>
            <a:bodyPr lIns="50800" tIns="50800" rIns="50800" bIns="50800" rtlCol="0" anchor="ctr"/>
            <a:lstStyle/>
            <a:p>
              <a:pPr algn="ctr">
                <a:lnSpc>
                  <a:spcPts val="2520"/>
                </a:lnSpc>
              </a:pPr>
            </a:p>
          </p:txBody>
        </p:sp>
      </p:grpSp>
      <p:sp>
        <p:nvSpPr>
          <p:cNvPr id="5" name="Freeform 5"/>
          <p:cNvSpPr/>
          <p:nvPr/>
        </p:nvSpPr>
        <p:spPr>
          <a:xfrm flipH="1">
            <a:off x="6893948" y="6606486"/>
            <a:ext cx="250183" cy="250183"/>
          </a:xfrm>
          <a:custGeom>
            <a:avLst/>
            <a:gdLst/>
            <a:ahLst/>
            <a:cxnLst/>
            <a:rect l="l" t="t" r="r" b="b"/>
            <a:pathLst>
              <a:path w="250183" h="250183">
                <a:moveTo>
                  <a:pt x="250183" y="0"/>
                </a:moveTo>
                <a:lnTo>
                  <a:pt x="0" y="0"/>
                </a:lnTo>
                <a:lnTo>
                  <a:pt x="0" y="250182"/>
                </a:lnTo>
                <a:lnTo>
                  <a:pt x="250183" y="250182"/>
                </a:lnTo>
                <a:lnTo>
                  <a:pt x="25018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4320131" y="6461566"/>
            <a:ext cx="2292508" cy="450850"/>
          </a:xfrm>
          <a:prstGeom prst="rect">
            <a:avLst/>
          </a:prstGeom>
        </p:spPr>
        <p:txBody>
          <a:bodyPr lIns="0" tIns="0" rIns="0" bIns="0" rtlCol="0" anchor="t">
            <a:spAutoFit/>
          </a:bodyPr>
          <a:lstStyle/>
          <a:p>
            <a:pPr algn="r" rtl="1">
              <a:lnSpc>
                <a:spcPts val="3500"/>
              </a:lnSpc>
            </a:pPr>
            <a:r>
              <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rPr>
              <a:t>المجالات المستقبلية</a:t>
            </a:r>
            <a:endPar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7" name="TextBox 7"/>
          <p:cNvSpPr txBox="1"/>
          <p:nvPr/>
        </p:nvSpPr>
        <p:spPr>
          <a:xfrm>
            <a:off x="3888936" y="1772130"/>
            <a:ext cx="13370364" cy="871220"/>
          </a:xfrm>
          <a:prstGeom prst="rect">
            <a:avLst/>
          </a:prstGeom>
        </p:spPr>
        <p:txBody>
          <a:bodyPr lIns="0" tIns="0" rIns="0" bIns="0" rtlCol="0" anchor="t">
            <a:spAutoFit/>
          </a:bodyPr>
          <a:lstStyle/>
          <a:p>
            <a:pPr algn="r" rtl="1">
              <a:lnSpc>
                <a:spcPts val="6160"/>
              </a:lnSpc>
            </a:pPr>
            <a:r>
              <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مخطط الدورة </a:t>
            </a:r>
            <a:endPar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8" name="TextBox 8"/>
          <p:cNvSpPr txBox="1"/>
          <p:nvPr/>
        </p:nvSpPr>
        <p:spPr>
          <a:xfrm>
            <a:off x="10706290" y="2764052"/>
            <a:ext cx="6553010" cy="476250"/>
          </a:xfrm>
          <a:prstGeom prst="rect">
            <a:avLst/>
          </a:prstGeom>
        </p:spPr>
        <p:txBody>
          <a:bodyPr lIns="0" tIns="0" rIns="0" bIns="0" rtlCol="0" anchor="t">
            <a:spAutoFit/>
          </a:bodyPr>
          <a:lstStyle/>
          <a:p>
            <a:pPr algn="r" rtl="1">
              <a:lnSpc>
                <a:spcPts val="3600"/>
              </a:lnSpc>
            </a:pPr>
            <a:r>
              <a:rPr lang="ar-EG" sz="3000">
                <a:solidFill>
                  <a:srgbClr val="D9D9D9"/>
                </a:solidFill>
                <a:latin typeface="Hacen Tunisia Light" panose="02000500000000000000"/>
                <a:ea typeface="Hacen Tunisia Light" panose="02000500000000000000"/>
                <a:cs typeface="Hacen Tunisia Light" panose="02000500000000000000"/>
                <a:sym typeface="Hacen Tunisia Light" panose="02000500000000000000"/>
                <a:rtl val="1"/>
              </a:rPr>
              <a:t>الأفكار الموجزة الأساسية:</a:t>
            </a:r>
            <a:endParaRPr lang="ar-EG" sz="3000">
              <a:solidFill>
                <a:srgbClr val="D9D9D9"/>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9" name="TextBox 9"/>
          <p:cNvSpPr txBox="1"/>
          <p:nvPr/>
        </p:nvSpPr>
        <p:spPr>
          <a:xfrm>
            <a:off x="2935787" y="3874316"/>
            <a:ext cx="14323513" cy="447675"/>
          </a:xfrm>
          <a:prstGeom prst="rect">
            <a:avLst/>
          </a:prstGeom>
        </p:spPr>
        <p:txBody>
          <a:bodyPr lIns="0" tIns="0" rIns="0" bIns="0" rtlCol="0" anchor="t">
            <a:spAutoFit/>
          </a:bodyPr>
          <a:lstStyle/>
          <a:p>
            <a:pPr algn="r" rtl="1">
              <a:lnSpc>
                <a:spcPts val="3600"/>
              </a:lnSpc>
            </a:pPr>
            <a:r>
              <a:rPr lang="en-US" sz="3000">
                <a:solidFill>
                  <a:srgbClr val="D9D9D9"/>
                </a:solidFill>
                <a:latin typeface="29LT Riwaya Informal" panose="00000500000000000000"/>
                <a:ea typeface="29LT Riwaya Informal" panose="00000500000000000000"/>
                <a:cs typeface="29LT Riwaya Informal" panose="00000500000000000000"/>
                <a:sym typeface="29LT Riwaya Informal" panose="00000500000000000000"/>
              </a:rPr>
              <a:t>We focus on real skills, teamwork, and building digital careers</a:t>
            </a:r>
            <a:r>
              <a:rPr lang="en-US" sz="3000">
                <a:solidFill>
                  <a:srgbClr val="D9D9D9"/>
                </a:solidFill>
                <a:latin typeface="29LT Riwaya Informal" panose="00000500000000000000"/>
                <a:ea typeface="29LT Riwaya Informal" panose="00000500000000000000"/>
                <a:cs typeface="29LT Riwaya Informal" panose="00000500000000000000"/>
                <a:sym typeface="29LT Riwaya Informal" panose="00000500000000000000"/>
              </a:rPr>
              <a:t> — not just learning theories</a:t>
            </a:r>
            <a:endParaRPr lang="en-US" sz="3000">
              <a:solidFill>
                <a:srgbClr val="D9D9D9"/>
              </a:solidFill>
              <a:latin typeface="29LT Riwaya Informal" panose="00000500000000000000"/>
              <a:ea typeface="29LT Riwaya Informal" panose="00000500000000000000"/>
              <a:cs typeface="29LT Riwaya Informal" panose="00000500000000000000"/>
              <a:sym typeface="29LT Riwaya Informal" panose="00000500000000000000"/>
            </a:endParaRPr>
          </a:p>
        </p:txBody>
      </p:sp>
      <p:grpSp>
        <p:nvGrpSpPr>
          <p:cNvPr id="10" name="Group 10"/>
          <p:cNvGrpSpPr/>
          <p:nvPr/>
        </p:nvGrpSpPr>
        <p:grpSpPr>
          <a:xfrm rot="0">
            <a:off x="14737393" y="6394345"/>
            <a:ext cx="2086166" cy="772671"/>
            <a:chOff x="0" y="0"/>
            <a:chExt cx="568688" cy="210630"/>
          </a:xfrm>
        </p:grpSpPr>
        <p:sp>
          <p:nvSpPr>
            <p:cNvPr id="11" name="Freeform 11"/>
            <p:cNvSpPr/>
            <p:nvPr/>
          </p:nvSpPr>
          <p:spPr>
            <a:xfrm>
              <a:off x="0" y="0"/>
              <a:ext cx="568688" cy="210630"/>
            </a:xfrm>
            <a:custGeom>
              <a:avLst/>
              <a:gdLst/>
              <a:ahLst/>
              <a:cxnLst/>
              <a:rect l="l" t="t" r="r" b="b"/>
              <a:pathLst>
                <a:path w="568688" h="210630">
                  <a:moveTo>
                    <a:pt x="105315" y="0"/>
                  </a:moveTo>
                  <a:lnTo>
                    <a:pt x="463373" y="0"/>
                  </a:lnTo>
                  <a:cubicBezTo>
                    <a:pt x="521537" y="0"/>
                    <a:pt x="568688" y="47151"/>
                    <a:pt x="568688" y="105315"/>
                  </a:cubicBezTo>
                  <a:lnTo>
                    <a:pt x="568688" y="105315"/>
                  </a:lnTo>
                  <a:cubicBezTo>
                    <a:pt x="568688" y="163479"/>
                    <a:pt x="521537" y="210630"/>
                    <a:pt x="463373" y="210630"/>
                  </a:cubicBezTo>
                  <a:lnTo>
                    <a:pt x="105315" y="210630"/>
                  </a:lnTo>
                  <a:cubicBezTo>
                    <a:pt x="47151" y="210630"/>
                    <a:pt x="0" y="163479"/>
                    <a:pt x="0" y="105315"/>
                  </a:cubicBezTo>
                  <a:lnTo>
                    <a:pt x="0" y="105315"/>
                  </a:lnTo>
                  <a:cubicBezTo>
                    <a:pt x="0" y="47151"/>
                    <a:pt x="47151" y="0"/>
                    <a:pt x="105315" y="0"/>
                  </a:cubicBezTo>
                  <a:close/>
                </a:path>
              </a:pathLst>
            </a:custGeom>
            <a:solidFill>
              <a:srgbClr val="000000">
                <a:alpha val="0"/>
              </a:srgbClr>
            </a:solidFill>
            <a:ln w="19050" cap="rnd">
              <a:solidFill>
                <a:srgbClr val="6B32B4"/>
              </a:solidFill>
              <a:prstDash val="solid"/>
              <a:round/>
            </a:ln>
          </p:spPr>
        </p:sp>
        <p:sp>
          <p:nvSpPr>
            <p:cNvPr id="12" name="TextBox 12"/>
            <p:cNvSpPr txBox="1"/>
            <p:nvPr/>
          </p:nvSpPr>
          <p:spPr>
            <a:xfrm>
              <a:off x="0" y="-66675"/>
              <a:ext cx="568688" cy="277305"/>
            </a:xfrm>
            <a:prstGeom prst="rect">
              <a:avLst/>
            </a:prstGeom>
          </p:spPr>
          <p:txBody>
            <a:bodyPr lIns="49081" tIns="49081" rIns="49081" bIns="49081" rtlCol="0" anchor="ctr"/>
            <a:lstStyle/>
            <a:p>
              <a:pPr algn="ctr">
                <a:lnSpc>
                  <a:spcPts val="2520"/>
                </a:lnSpc>
              </a:pPr>
            </a:p>
          </p:txBody>
        </p:sp>
      </p:grpSp>
      <p:sp>
        <p:nvSpPr>
          <p:cNvPr id="13" name="Freeform 13"/>
          <p:cNvSpPr/>
          <p:nvPr/>
        </p:nvSpPr>
        <p:spPr>
          <a:xfrm flipH="1">
            <a:off x="16444963" y="6610719"/>
            <a:ext cx="241716" cy="241716"/>
          </a:xfrm>
          <a:custGeom>
            <a:avLst/>
            <a:gdLst/>
            <a:ahLst/>
            <a:cxnLst/>
            <a:rect l="l" t="t" r="r" b="b"/>
            <a:pathLst>
              <a:path w="241716" h="241716">
                <a:moveTo>
                  <a:pt x="241717" y="0"/>
                </a:moveTo>
                <a:lnTo>
                  <a:pt x="0" y="0"/>
                </a:lnTo>
                <a:lnTo>
                  <a:pt x="0" y="241716"/>
                </a:lnTo>
                <a:lnTo>
                  <a:pt x="241717" y="241716"/>
                </a:lnTo>
                <a:lnTo>
                  <a:pt x="241717"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TextBox 14"/>
          <p:cNvSpPr txBox="1"/>
          <p:nvPr/>
        </p:nvSpPr>
        <p:spPr>
          <a:xfrm>
            <a:off x="14655196" y="6493441"/>
            <a:ext cx="1646892" cy="438172"/>
          </a:xfrm>
          <a:prstGeom prst="rect">
            <a:avLst/>
          </a:prstGeom>
        </p:spPr>
        <p:txBody>
          <a:bodyPr lIns="0" tIns="0" rIns="0" bIns="0" rtlCol="0" anchor="t">
            <a:spAutoFit/>
          </a:bodyPr>
          <a:lstStyle/>
          <a:p>
            <a:pPr algn="r" rtl="1">
              <a:lnSpc>
                <a:spcPts val="3380"/>
              </a:lnSpc>
            </a:pPr>
            <a:r>
              <a:rPr lang="ar-EG" sz="2415">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rPr>
              <a:t>هدف العرض</a:t>
            </a:r>
            <a:endParaRPr lang="ar-EG" sz="2415">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grpSp>
        <p:nvGrpSpPr>
          <p:cNvPr id="15" name="Group 15"/>
          <p:cNvGrpSpPr/>
          <p:nvPr/>
        </p:nvGrpSpPr>
        <p:grpSpPr>
          <a:xfrm rot="0">
            <a:off x="11264972" y="6394345"/>
            <a:ext cx="3186670" cy="674465"/>
            <a:chOff x="0" y="0"/>
            <a:chExt cx="4248894" cy="899287"/>
          </a:xfrm>
        </p:grpSpPr>
        <p:grpSp>
          <p:nvGrpSpPr>
            <p:cNvPr id="16" name="Group 16"/>
            <p:cNvGrpSpPr/>
            <p:nvPr/>
          </p:nvGrpSpPr>
          <p:grpSpPr>
            <a:xfrm rot="0">
              <a:off x="0" y="0"/>
              <a:ext cx="4248894" cy="899287"/>
              <a:chOff x="0" y="0"/>
              <a:chExt cx="839288" cy="177637"/>
            </a:xfrm>
          </p:grpSpPr>
          <p:sp>
            <p:nvSpPr>
              <p:cNvPr id="17" name="Freeform 17"/>
              <p:cNvSpPr/>
              <p:nvPr/>
            </p:nvSpPr>
            <p:spPr>
              <a:xfrm>
                <a:off x="0" y="0"/>
                <a:ext cx="839288" cy="177637"/>
              </a:xfrm>
              <a:custGeom>
                <a:avLst/>
                <a:gdLst/>
                <a:ahLst/>
                <a:cxnLst/>
                <a:rect l="l" t="t" r="r" b="b"/>
                <a:pathLst>
                  <a:path w="839288" h="177637">
                    <a:moveTo>
                      <a:pt x="88818" y="0"/>
                    </a:moveTo>
                    <a:lnTo>
                      <a:pt x="750469" y="0"/>
                    </a:lnTo>
                    <a:cubicBezTo>
                      <a:pt x="799522" y="0"/>
                      <a:pt x="839288" y="39765"/>
                      <a:pt x="839288" y="88818"/>
                    </a:cubicBezTo>
                    <a:lnTo>
                      <a:pt x="839288" y="88818"/>
                    </a:lnTo>
                    <a:cubicBezTo>
                      <a:pt x="839288" y="137872"/>
                      <a:pt x="799522" y="177637"/>
                      <a:pt x="750469" y="177637"/>
                    </a:cubicBezTo>
                    <a:lnTo>
                      <a:pt x="88818" y="177637"/>
                    </a:lnTo>
                    <a:cubicBezTo>
                      <a:pt x="39765" y="177637"/>
                      <a:pt x="0" y="137872"/>
                      <a:pt x="0" y="88818"/>
                    </a:cubicBezTo>
                    <a:lnTo>
                      <a:pt x="0" y="88818"/>
                    </a:lnTo>
                    <a:cubicBezTo>
                      <a:pt x="0" y="39765"/>
                      <a:pt x="39765" y="0"/>
                      <a:pt x="88818" y="0"/>
                    </a:cubicBezTo>
                    <a:close/>
                  </a:path>
                </a:pathLst>
              </a:custGeom>
              <a:solidFill>
                <a:srgbClr val="000000">
                  <a:alpha val="0"/>
                </a:srgbClr>
              </a:solidFill>
              <a:ln w="19050" cap="rnd">
                <a:solidFill>
                  <a:srgbClr val="6B32B4"/>
                </a:solidFill>
                <a:prstDash val="solid"/>
                <a:round/>
              </a:ln>
            </p:spPr>
          </p:sp>
          <p:sp>
            <p:nvSpPr>
              <p:cNvPr id="18" name="TextBox 18"/>
              <p:cNvSpPr txBox="1"/>
              <p:nvPr/>
            </p:nvSpPr>
            <p:spPr>
              <a:xfrm>
                <a:off x="0" y="-66675"/>
                <a:ext cx="839288" cy="244312"/>
              </a:xfrm>
              <a:prstGeom prst="rect">
                <a:avLst/>
              </a:prstGeom>
            </p:spPr>
            <p:txBody>
              <a:bodyPr lIns="50800" tIns="50800" rIns="50800" bIns="50800" rtlCol="0" anchor="ctr"/>
              <a:lstStyle/>
              <a:p>
                <a:pPr algn="ctr">
                  <a:lnSpc>
                    <a:spcPts val="2520"/>
                  </a:lnSpc>
                </a:pPr>
              </a:p>
            </p:txBody>
          </p:sp>
        </p:grpSp>
        <p:sp>
          <p:nvSpPr>
            <p:cNvPr id="19" name="Freeform 19"/>
            <p:cNvSpPr/>
            <p:nvPr/>
          </p:nvSpPr>
          <p:spPr>
            <a:xfrm flipH="1">
              <a:off x="3431756" y="282855"/>
              <a:ext cx="333577" cy="333577"/>
            </a:xfrm>
            <a:custGeom>
              <a:avLst/>
              <a:gdLst/>
              <a:ahLst/>
              <a:cxnLst/>
              <a:rect l="l" t="t" r="r" b="b"/>
              <a:pathLst>
                <a:path w="333577" h="333577">
                  <a:moveTo>
                    <a:pt x="333577" y="0"/>
                  </a:moveTo>
                  <a:lnTo>
                    <a:pt x="0" y="0"/>
                  </a:lnTo>
                  <a:lnTo>
                    <a:pt x="0" y="333577"/>
                  </a:lnTo>
                  <a:lnTo>
                    <a:pt x="333577" y="333577"/>
                  </a:lnTo>
                  <a:lnTo>
                    <a:pt x="333577"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TextBox 20"/>
            <p:cNvSpPr txBox="1"/>
            <p:nvPr/>
          </p:nvSpPr>
          <p:spPr>
            <a:xfrm>
              <a:off x="0" y="123500"/>
              <a:ext cx="3056678" cy="575733"/>
            </a:xfrm>
            <a:prstGeom prst="rect">
              <a:avLst/>
            </a:prstGeom>
          </p:spPr>
          <p:txBody>
            <a:bodyPr lIns="0" tIns="0" rIns="0" bIns="0" rtlCol="0" anchor="t">
              <a:spAutoFit/>
            </a:bodyPr>
            <a:lstStyle/>
            <a:p>
              <a:pPr algn="r" rtl="1">
                <a:lnSpc>
                  <a:spcPts val="3500"/>
                </a:lnSpc>
              </a:pPr>
              <a:r>
                <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rPr>
                <a:t>الهيكل العام</a:t>
              </a:r>
              <a:endPar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grpSp>
      <p:grpSp>
        <p:nvGrpSpPr>
          <p:cNvPr id="21" name="Group 21"/>
          <p:cNvGrpSpPr/>
          <p:nvPr/>
        </p:nvGrpSpPr>
        <p:grpSpPr>
          <a:xfrm rot="0">
            <a:off x="7792552" y="6394345"/>
            <a:ext cx="3186670" cy="674465"/>
            <a:chOff x="0" y="0"/>
            <a:chExt cx="4248894" cy="899287"/>
          </a:xfrm>
        </p:grpSpPr>
        <p:grpSp>
          <p:nvGrpSpPr>
            <p:cNvPr id="22" name="Group 22"/>
            <p:cNvGrpSpPr/>
            <p:nvPr/>
          </p:nvGrpSpPr>
          <p:grpSpPr>
            <a:xfrm rot="0">
              <a:off x="0" y="0"/>
              <a:ext cx="4248894" cy="899287"/>
              <a:chOff x="0" y="0"/>
              <a:chExt cx="839288" cy="177637"/>
            </a:xfrm>
          </p:grpSpPr>
          <p:sp>
            <p:nvSpPr>
              <p:cNvPr id="23" name="Freeform 23"/>
              <p:cNvSpPr/>
              <p:nvPr/>
            </p:nvSpPr>
            <p:spPr>
              <a:xfrm>
                <a:off x="0" y="0"/>
                <a:ext cx="839288" cy="177637"/>
              </a:xfrm>
              <a:custGeom>
                <a:avLst/>
                <a:gdLst/>
                <a:ahLst/>
                <a:cxnLst/>
                <a:rect l="l" t="t" r="r" b="b"/>
                <a:pathLst>
                  <a:path w="839288" h="177637">
                    <a:moveTo>
                      <a:pt x="88818" y="0"/>
                    </a:moveTo>
                    <a:lnTo>
                      <a:pt x="750469" y="0"/>
                    </a:lnTo>
                    <a:cubicBezTo>
                      <a:pt x="799522" y="0"/>
                      <a:pt x="839288" y="39765"/>
                      <a:pt x="839288" y="88818"/>
                    </a:cubicBezTo>
                    <a:lnTo>
                      <a:pt x="839288" y="88818"/>
                    </a:lnTo>
                    <a:cubicBezTo>
                      <a:pt x="839288" y="137872"/>
                      <a:pt x="799522" y="177637"/>
                      <a:pt x="750469" y="177637"/>
                    </a:cubicBezTo>
                    <a:lnTo>
                      <a:pt x="88818" y="177637"/>
                    </a:lnTo>
                    <a:cubicBezTo>
                      <a:pt x="39765" y="177637"/>
                      <a:pt x="0" y="137872"/>
                      <a:pt x="0" y="88818"/>
                    </a:cubicBezTo>
                    <a:lnTo>
                      <a:pt x="0" y="88818"/>
                    </a:lnTo>
                    <a:cubicBezTo>
                      <a:pt x="0" y="39765"/>
                      <a:pt x="39765" y="0"/>
                      <a:pt x="88818" y="0"/>
                    </a:cubicBezTo>
                    <a:close/>
                  </a:path>
                </a:pathLst>
              </a:custGeom>
              <a:solidFill>
                <a:srgbClr val="000000">
                  <a:alpha val="0"/>
                </a:srgbClr>
              </a:solidFill>
              <a:ln w="19050" cap="rnd">
                <a:solidFill>
                  <a:srgbClr val="6B32B4"/>
                </a:solidFill>
                <a:prstDash val="solid"/>
                <a:round/>
              </a:ln>
            </p:spPr>
          </p:sp>
          <p:sp>
            <p:nvSpPr>
              <p:cNvPr id="24" name="TextBox 24"/>
              <p:cNvSpPr txBox="1"/>
              <p:nvPr/>
            </p:nvSpPr>
            <p:spPr>
              <a:xfrm>
                <a:off x="0" y="-66675"/>
                <a:ext cx="839288" cy="244312"/>
              </a:xfrm>
              <a:prstGeom prst="rect">
                <a:avLst/>
              </a:prstGeom>
            </p:spPr>
            <p:txBody>
              <a:bodyPr lIns="50800" tIns="50800" rIns="50800" bIns="50800" rtlCol="0" anchor="ctr"/>
              <a:lstStyle/>
              <a:p>
                <a:pPr algn="ctr">
                  <a:lnSpc>
                    <a:spcPts val="2520"/>
                  </a:lnSpc>
                </a:pPr>
              </a:p>
            </p:txBody>
          </p:sp>
        </p:grpSp>
        <p:sp>
          <p:nvSpPr>
            <p:cNvPr id="25" name="Freeform 25"/>
            <p:cNvSpPr/>
            <p:nvPr/>
          </p:nvSpPr>
          <p:spPr>
            <a:xfrm flipH="1">
              <a:off x="3431756" y="282855"/>
              <a:ext cx="333577" cy="333577"/>
            </a:xfrm>
            <a:custGeom>
              <a:avLst/>
              <a:gdLst/>
              <a:ahLst/>
              <a:cxnLst/>
              <a:rect l="l" t="t" r="r" b="b"/>
              <a:pathLst>
                <a:path w="333577" h="333577">
                  <a:moveTo>
                    <a:pt x="333577" y="0"/>
                  </a:moveTo>
                  <a:lnTo>
                    <a:pt x="0" y="0"/>
                  </a:lnTo>
                  <a:lnTo>
                    <a:pt x="0" y="333577"/>
                  </a:lnTo>
                  <a:lnTo>
                    <a:pt x="333577" y="333577"/>
                  </a:lnTo>
                  <a:lnTo>
                    <a:pt x="333577"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6" name="TextBox 26"/>
            <p:cNvSpPr txBox="1"/>
            <p:nvPr/>
          </p:nvSpPr>
          <p:spPr>
            <a:xfrm>
              <a:off x="0" y="115029"/>
              <a:ext cx="3056678" cy="575733"/>
            </a:xfrm>
            <a:prstGeom prst="rect">
              <a:avLst/>
            </a:prstGeom>
          </p:spPr>
          <p:txBody>
            <a:bodyPr lIns="0" tIns="0" rIns="0" bIns="0" rtlCol="0" anchor="t">
              <a:spAutoFit/>
            </a:bodyPr>
            <a:lstStyle/>
            <a:p>
              <a:pPr algn="r" rtl="1">
                <a:lnSpc>
                  <a:spcPts val="3500"/>
                </a:lnSpc>
              </a:pPr>
              <a:r>
                <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rPr>
                <a:t>الواقع الحالي</a:t>
              </a:r>
              <a:endPar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grpSp>
      <p:grpSp>
        <p:nvGrpSpPr>
          <p:cNvPr id="27" name="Group 27"/>
          <p:cNvGrpSpPr/>
          <p:nvPr/>
        </p:nvGrpSpPr>
        <p:grpSpPr>
          <a:xfrm rot="0">
            <a:off x="13838166" y="7490270"/>
            <a:ext cx="3421134" cy="674465"/>
            <a:chOff x="0" y="0"/>
            <a:chExt cx="4561512" cy="899287"/>
          </a:xfrm>
        </p:grpSpPr>
        <p:grpSp>
          <p:nvGrpSpPr>
            <p:cNvPr id="28" name="Group 28"/>
            <p:cNvGrpSpPr/>
            <p:nvPr/>
          </p:nvGrpSpPr>
          <p:grpSpPr>
            <a:xfrm rot="0">
              <a:off x="0" y="0"/>
              <a:ext cx="4561512" cy="899287"/>
              <a:chOff x="0" y="0"/>
              <a:chExt cx="901039" cy="177637"/>
            </a:xfrm>
          </p:grpSpPr>
          <p:sp>
            <p:nvSpPr>
              <p:cNvPr id="29" name="Freeform 29"/>
              <p:cNvSpPr/>
              <p:nvPr/>
            </p:nvSpPr>
            <p:spPr>
              <a:xfrm>
                <a:off x="0" y="0"/>
                <a:ext cx="901039" cy="177637"/>
              </a:xfrm>
              <a:custGeom>
                <a:avLst/>
                <a:gdLst/>
                <a:ahLst/>
                <a:cxnLst/>
                <a:rect l="l" t="t" r="r" b="b"/>
                <a:pathLst>
                  <a:path w="901039" h="177637">
                    <a:moveTo>
                      <a:pt x="88818" y="0"/>
                    </a:moveTo>
                    <a:lnTo>
                      <a:pt x="812221" y="0"/>
                    </a:lnTo>
                    <a:cubicBezTo>
                      <a:pt x="861274" y="0"/>
                      <a:pt x="901039" y="39765"/>
                      <a:pt x="901039" y="88818"/>
                    </a:cubicBezTo>
                    <a:lnTo>
                      <a:pt x="901039" y="88818"/>
                    </a:lnTo>
                    <a:cubicBezTo>
                      <a:pt x="901039" y="137872"/>
                      <a:pt x="861274" y="177637"/>
                      <a:pt x="812221" y="177637"/>
                    </a:cubicBezTo>
                    <a:lnTo>
                      <a:pt x="88818" y="177637"/>
                    </a:lnTo>
                    <a:cubicBezTo>
                      <a:pt x="39765" y="177637"/>
                      <a:pt x="0" y="137872"/>
                      <a:pt x="0" y="88818"/>
                    </a:cubicBezTo>
                    <a:lnTo>
                      <a:pt x="0" y="88818"/>
                    </a:lnTo>
                    <a:cubicBezTo>
                      <a:pt x="0" y="39765"/>
                      <a:pt x="39765" y="0"/>
                      <a:pt x="88818" y="0"/>
                    </a:cubicBezTo>
                    <a:close/>
                  </a:path>
                </a:pathLst>
              </a:custGeom>
              <a:solidFill>
                <a:srgbClr val="000000">
                  <a:alpha val="0"/>
                </a:srgbClr>
              </a:solidFill>
              <a:ln w="19050" cap="rnd">
                <a:solidFill>
                  <a:srgbClr val="6B32B4"/>
                </a:solidFill>
                <a:prstDash val="solid"/>
                <a:round/>
              </a:ln>
            </p:spPr>
          </p:sp>
          <p:sp>
            <p:nvSpPr>
              <p:cNvPr id="30" name="TextBox 30"/>
              <p:cNvSpPr txBox="1"/>
              <p:nvPr/>
            </p:nvSpPr>
            <p:spPr>
              <a:xfrm>
                <a:off x="0" y="-66675"/>
                <a:ext cx="901039" cy="244312"/>
              </a:xfrm>
              <a:prstGeom prst="rect">
                <a:avLst/>
              </a:prstGeom>
            </p:spPr>
            <p:txBody>
              <a:bodyPr lIns="50800" tIns="50800" rIns="50800" bIns="50800" rtlCol="0" anchor="ctr"/>
              <a:lstStyle/>
              <a:p>
                <a:pPr algn="ctr">
                  <a:lnSpc>
                    <a:spcPts val="2520"/>
                  </a:lnSpc>
                </a:pPr>
              </a:p>
            </p:txBody>
          </p:sp>
        </p:grpSp>
        <p:sp>
          <p:nvSpPr>
            <p:cNvPr id="31" name="Freeform 31"/>
            <p:cNvSpPr/>
            <p:nvPr/>
          </p:nvSpPr>
          <p:spPr>
            <a:xfrm flipH="1">
              <a:off x="3744373" y="282855"/>
              <a:ext cx="333577" cy="333577"/>
            </a:xfrm>
            <a:custGeom>
              <a:avLst/>
              <a:gdLst/>
              <a:ahLst/>
              <a:cxnLst/>
              <a:rect l="l" t="t" r="r" b="b"/>
              <a:pathLst>
                <a:path w="333577" h="333577">
                  <a:moveTo>
                    <a:pt x="333577" y="0"/>
                  </a:moveTo>
                  <a:lnTo>
                    <a:pt x="0" y="0"/>
                  </a:lnTo>
                  <a:lnTo>
                    <a:pt x="0" y="333577"/>
                  </a:lnTo>
                  <a:lnTo>
                    <a:pt x="333577" y="333577"/>
                  </a:lnTo>
                  <a:lnTo>
                    <a:pt x="333577"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2" name="TextBox 32"/>
            <p:cNvSpPr txBox="1"/>
            <p:nvPr/>
          </p:nvSpPr>
          <p:spPr>
            <a:xfrm>
              <a:off x="312618" y="123677"/>
              <a:ext cx="3056678" cy="575733"/>
            </a:xfrm>
            <a:prstGeom prst="rect">
              <a:avLst/>
            </a:prstGeom>
          </p:spPr>
          <p:txBody>
            <a:bodyPr lIns="0" tIns="0" rIns="0" bIns="0" rtlCol="0" anchor="t">
              <a:spAutoFit/>
            </a:bodyPr>
            <a:lstStyle/>
            <a:p>
              <a:pPr algn="r" rtl="1">
                <a:lnSpc>
                  <a:spcPts val="3500"/>
                </a:lnSpc>
              </a:pPr>
              <a:r>
                <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rPr>
                <a:t>كيف نشتغل </a:t>
              </a:r>
              <a:endPar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grpSp>
      <p:grpSp>
        <p:nvGrpSpPr>
          <p:cNvPr id="33" name="Group 33"/>
          <p:cNvGrpSpPr/>
          <p:nvPr/>
        </p:nvGrpSpPr>
        <p:grpSpPr>
          <a:xfrm rot="0">
            <a:off x="4441478" y="7469308"/>
            <a:ext cx="2779573" cy="674465"/>
            <a:chOff x="0" y="0"/>
            <a:chExt cx="732069" cy="177637"/>
          </a:xfrm>
        </p:grpSpPr>
        <p:sp>
          <p:nvSpPr>
            <p:cNvPr id="34" name="Freeform 34"/>
            <p:cNvSpPr/>
            <p:nvPr/>
          </p:nvSpPr>
          <p:spPr>
            <a:xfrm>
              <a:off x="0" y="0"/>
              <a:ext cx="732069" cy="177637"/>
            </a:xfrm>
            <a:custGeom>
              <a:avLst/>
              <a:gdLst/>
              <a:ahLst/>
              <a:cxnLst/>
              <a:rect l="l" t="t" r="r" b="b"/>
              <a:pathLst>
                <a:path w="732069" h="177637">
                  <a:moveTo>
                    <a:pt x="88818" y="0"/>
                  </a:moveTo>
                  <a:lnTo>
                    <a:pt x="643250" y="0"/>
                  </a:lnTo>
                  <a:cubicBezTo>
                    <a:pt x="692303" y="0"/>
                    <a:pt x="732069" y="39765"/>
                    <a:pt x="732069" y="88818"/>
                  </a:cubicBezTo>
                  <a:lnTo>
                    <a:pt x="732069" y="88818"/>
                  </a:lnTo>
                  <a:cubicBezTo>
                    <a:pt x="732069" y="137872"/>
                    <a:pt x="692303" y="177637"/>
                    <a:pt x="643250" y="177637"/>
                  </a:cubicBezTo>
                  <a:lnTo>
                    <a:pt x="88818" y="177637"/>
                  </a:lnTo>
                  <a:cubicBezTo>
                    <a:pt x="39765" y="177637"/>
                    <a:pt x="0" y="137872"/>
                    <a:pt x="0" y="88818"/>
                  </a:cubicBezTo>
                  <a:lnTo>
                    <a:pt x="0" y="88818"/>
                  </a:lnTo>
                  <a:cubicBezTo>
                    <a:pt x="0" y="39765"/>
                    <a:pt x="39765" y="0"/>
                    <a:pt x="88818" y="0"/>
                  </a:cubicBezTo>
                  <a:close/>
                </a:path>
              </a:pathLst>
            </a:custGeom>
            <a:solidFill>
              <a:srgbClr val="000000">
                <a:alpha val="0"/>
              </a:srgbClr>
            </a:solidFill>
            <a:ln w="19050" cap="rnd">
              <a:solidFill>
                <a:srgbClr val="6B32B4"/>
              </a:solidFill>
              <a:prstDash val="solid"/>
              <a:round/>
            </a:ln>
          </p:spPr>
        </p:sp>
        <p:sp>
          <p:nvSpPr>
            <p:cNvPr id="35" name="TextBox 35"/>
            <p:cNvSpPr txBox="1"/>
            <p:nvPr/>
          </p:nvSpPr>
          <p:spPr>
            <a:xfrm>
              <a:off x="0" y="-66675"/>
              <a:ext cx="732069" cy="244312"/>
            </a:xfrm>
            <a:prstGeom prst="rect">
              <a:avLst/>
            </a:prstGeom>
          </p:spPr>
          <p:txBody>
            <a:bodyPr lIns="50800" tIns="50800" rIns="50800" bIns="50800" rtlCol="0" anchor="ctr"/>
            <a:lstStyle/>
            <a:p>
              <a:pPr algn="ctr">
                <a:lnSpc>
                  <a:spcPts val="2520"/>
                </a:lnSpc>
              </a:pPr>
            </a:p>
          </p:txBody>
        </p:sp>
      </p:grpSp>
      <p:sp>
        <p:nvSpPr>
          <p:cNvPr id="36" name="Freeform 36"/>
          <p:cNvSpPr/>
          <p:nvPr/>
        </p:nvSpPr>
        <p:spPr>
          <a:xfrm flipH="1">
            <a:off x="6608198" y="7681449"/>
            <a:ext cx="250183" cy="250183"/>
          </a:xfrm>
          <a:custGeom>
            <a:avLst/>
            <a:gdLst/>
            <a:ahLst/>
            <a:cxnLst/>
            <a:rect l="l" t="t" r="r" b="b"/>
            <a:pathLst>
              <a:path w="250183" h="250183">
                <a:moveTo>
                  <a:pt x="250183" y="0"/>
                </a:moveTo>
                <a:lnTo>
                  <a:pt x="0" y="0"/>
                </a:lnTo>
                <a:lnTo>
                  <a:pt x="0" y="250183"/>
                </a:lnTo>
                <a:lnTo>
                  <a:pt x="250183" y="250183"/>
                </a:lnTo>
                <a:lnTo>
                  <a:pt x="25018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7" name="TextBox 37"/>
          <p:cNvSpPr txBox="1"/>
          <p:nvPr/>
        </p:nvSpPr>
        <p:spPr>
          <a:xfrm>
            <a:off x="2556067" y="7549369"/>
            <a:ext cx="3770822" cy="450850"/>
          </a:xfrm>
          <a:prstGeom prst="rect">
            <a:avLst/>
          </a:prstGeom>
        </p:spPr>
        <p:txBody>
          <a:bodyPr lIns="0" tIns="0" rIns="0" bIns="0" rtlCol="0" anchor="t">
            <a:spAutoFit/>
          </a:bodyPr>
          <a:lstStyle/>
          <a:p>
            <a:pPr algn="r" rtl="1">
              <a:lnSpc>
                <a:spcPts val="3500"/>
              </a:lnSpc>
            </a:pPr>
            <a:r>
              <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rPr>
              <a:t>الحوار مفتوح</a:t>
            </a:r>
            <a:endPar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grpSp>
        <p:nvGrpSpPr>
          <p:cNvPr id="38" name="Group 38"/>
          <p:cNvGrpSpPr/>
          <p:nvPr/>
        </p:nvGrpSpPr>
        <p:grpSpPr>
          <a:xfrm rot="0">
            <a:off x="10326491" y="7490270"/>
            <a:ext cx="3225925" cy="674465"/>
            <a:chOff x="0" y="0"/>
            <a:chExt cx="4301234" cy="899287"/>
          </a:xfrm>
        </p:grpSpPr>
        <p:grpSp>
          <p:nvGrpSpPr>
            <p:cNvPr id="39" name="Group 39"/>
            <p:cNvGrpSpPr/>
            <p:nvPr/>
          </p:nvGrpSpPr>
          <p:grpSpPr>
            <a:xfrm rot="0">
              <a:off x="0" y="0"/>
              <a:ext cx="4301234" cy="899287"/>
              <a:chOff x="0" y="0"/>
              <a:chExt cx="849626" cy="177637"/>
            </a:xfrm>
          </p:grpSpPr>
          <p:sp>
            <p:nvSpPr>
              <p:cNvPr id="40" name="Freeform 40"/>
              <p:cNvSpPr/>
              <p:nvPr/>
            </p:nvSpPr>
            <p:spPr>
              <a:xfrm>
                <a:off x="0" y="0"/>
                <a:ext cx="849626" cy="177637"/>
              </a:xfrm>
              <a:custGeom>
                <a:avLst/>
                <a:gdLst/>
                <a:ahLst/>
                <a:cxnLst/>
                <a:rect l="l" t="t" r="r" b="b"/>
                <a:pathLst>
                  <a:path w="849626" h="177637">
                    <a:moveTo>
                      <a:pt x="88818" y="0"/>
                    </a:moveTo>
                    <a:lnTo>
                      <a:pt x="760808" y="0"/>
                    </a:lnTo>
                    <a:cubicBezTo>
                      <a:pt x="809861" y="0"/>
                      <a:pt x="849626" y="39765"/>
                      <a:pt x="849626" y="88818"/>
                    </a:cubicBezTo>
                    <a:lnTo>
                      <a:pt x="849626" y="88818"/>
                    </a:lnTo>
                    <a:cubicBezTo>
                      <a:pt x="849626" y="137872"/>
                      <a:pt x="809861" y="177637"/>
                      <a:pt x="760808" y="177637"/>
                    </a:cubicBezTo>
                    <a:lnTo>
                      <a:pt x="88818" y="177637"/>
                    </a:lnTo>
                    <a:cubicBezTo>
                      <a:pt x="39765" y="177637"/>
                      <a:pt x="0" y="137872"/>
                      <a:pt x="0" y="88818"/>
                    </a:cubicBezTo>
                    <a:lnTo>
                      <a:pt x="0" y="88818"/>
                    </a:lnTo>
                    <a:cubicBezTo>
                      <a:pt x="0" y="39765"/>
                      <a:pt x="39765" y="0"/>
                      <a:pt x="88818" y="0"/>
                    </a:cubicBezTo>
                    <a:close/>
                  </a:path>
                </a:pathLst>
              </a:custGeom>
              <a:solidFill>
                <a:srgbClr val="000000">
                  <a:alpha val="0"/>
                </a:srgbClr>
              </a:solidFill>
              <a:ln w="19050" cap="rnd">
                <a:solidFill>
                  <a:srgbClr val="6B32B4"/>
                </a:solidFill>
                <a:prstDash val="solid"/>
                <a:round/>
              </a:ln>
            </p:spPr>
          </p:sp>
          <p:sp>
            <p:nvSpPr>
              <p:cNvPr id="41" name="TextBox 41"/>
              <p:cNvSpPr txBox="1"/>
              <p:nvPr/>
            </p:nvSpPr>
            <p:spPr>
              <a:xfrm>
                <a:off x="0" y="-76200"/>
                <a:ext cx="849626" cy="253837"/>
              </a:xfrm>
              <a:prstGeom prst="rect">
                <a:avLst/>
              </a:prstGeom>
            </p:spPr>
            <p:txBody>
              <a:bodyPr lIns="50800" tIns="50800" rIns="50800" bIns="50800" rtlCol="0" anchor="ctr"/>
              <a:lstStyle/>
              <a:p>
                <a:pPr algn="ctr">
                  <a:lnSpc>
                    <a:spcPts val="2660"/>
                  </a:lnSpc>
                </a:pPr>
              </a:p>
            </p:txBody>
          </p:sp>
        </p:grpSp>
        <p:sp>
          <p:nvSpPr>
            <p:cNvPr id="42" name="Freeform 42"/>
            <p:cNvSpPr/>
            <p:nvPr/>
          </p:nvSpPr>
          <p:spPr>
            <a:xfrm flipH="1">
              <a:off x="3484096" y="282855"/>
              <a:ext cx="333577" cy="333577"/>
            </a:xfrm>
            <a:custGeom>
              <a:avLst/>
              <a:gdLst/>
              <a:ahLst/>
              <a:cxnLst/>
              <a:rect l="l" t="t" r="r" b="b"/>
              <a:pathLst>
                <a:path w="333577" h="333577">
                  <a:moveTo>
                    <a:pt x="333577" y="0"/>
                  </a:moveTo>
                  <a:lnTo>
                    <a:pt x="0" y="0"/>
                  </a:lnTo>
                  <a:lnTo>
                    <a:pt x="0" y="333577"/>
                  </a:lnTo>
                  <a:lnTo>
                    <a:pt x="333577" y="333577"/>
                  </a:lnTo>
                  <a:lnTo>
                    <a:pt x="333577"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3" name="TextBox 43"/>
            <p:cNvSpPr txBox="1"/>
            <p:nvPr/>
          </p:nvSpPr>
          <p:spPr>
            <a:xfrm>
              <a:off x="114300" y="75195"/>
              <a:ext cx="2994717" cy="607272"/>
            </a:xfrm>
            <a:prstGeom prst="rect">
              <a:avLst/>
            </a:prstGeom>
          </p:spPr>
          <p:txBody>
            <a:bodyPr lIns="0" tIns="0" rIns="0" bIns="0" rtlCol="0" anchor="t">
              <a:spAutoFit/>
            </a:bodyPr>
            <a:lstStyle/>
            <a:p>
              <a:pPr algn="r" rtl="1">
                <a:lnSpc>
                  <a:spcPts val="3640"/>
                </a:lnSpc>
              </a:pPr>
              <a:r>
                <a:rPr lang="ar-EG" sz="26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rPr>
                <a:t>دعوة المشاركة </a:t>
              </a:r>
              <a:endParaRPr lang="ar-EG" sz="26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grpSp>
      <p:grpSp>
        <p:nvGrpSpPr>
          <p:cNvPr id="44" name="Group 44"/>
          <p:cNvGrpSpPr/>
          <p:nvPr/>
        </p:nvGrpSpPr>
        <p:grpSpPr>
          <a:xfrm rot="0">
            <a:off x="6893948" y="7483916"/>
            <a:ext cx="3146793" cy="674465"/>
            <a:chOff x="0" y="0"/>
            <a:chExt cx="4195724" cy="899287"/>
          </a:xfrm>
        </p:grpSpPr>
        <p:grpSp>
          <p:nvGrpSpPr>
            <p:cNvPr id="45" name="Group 45"/>
            <p:cNvGrpSpPr/>
            <p:nvPr/>
          </p:nvGrpSpPr>
          <p:grpSpPr>
            <a:xfrm rot="0">
              <a:off x="817138" y="0"/>
              <a:ext cx="3378585" cy="899287"/>
              <a:chOff x="0" y="0"/>
              <a:chExt cx="667375" cy="177637"/>
            </a:xfrm>
          </p:grpSpPr>
          <p:sp>
            <p:nvSpPr>
              <p:cNvPr id="46" name="Freeform 46"/>
              <p:cNvSpPr/>
              <p:nvPr/>
            </p:nvSpPr>
            <p:spPr>
              <a:xfrm>
                <a:off x="0" y="0"/>
                <a:ext cx="667375" cy="177637"/>
              </a:xfrm>
              <a:custGeom>
                <a:avLst/>
                <a:gdLst/>
                <a:ahLst/>
                <a:cxnLst/>
                <a:rect l="l" t="t" r="r" b="b"/>
                <a:pathLst>
                  <a:path w="667375" h="177637">
                    <a:moveTo>
                      <a:pt x="88818" y="0"/>
                    </a:moveTo>
                    <a:lnTo>
                      <a:pt x="578556" y="0"/>
                    </a:lnTo>
                    <a:cubicBezTo>
                      <a:pt x="627610" y="0"/>
                      <a:pt x="667375" y="39765"/>
                      <a:pt x="667375" y="88818"/>
                    </a:cubicBezTo>
                    <a:lnTo>
                      <a:pt x="667375" y="88818"/>
                    </a:lnTo>
                    <a:cubicBezTo>
                      <a:pt x="667375" y="137872"/>
                      <a:pt x="627610" y="177637"/>
                      <a:pt x="578556" y="177637"/>
                    </a:cubicBezTo>
                    <a:lnTo>
                      <a:pt x="88818" y="177637"/>
                    </a:lnTo>
                    <a:cubicBezTo>
                      <a:pt x="39765" y="177637"/>
                      <a:pt x="0" y="137872"/>
                      <a:pt x="0" y="88818"/>
                    </a:cubicBezTo>
                    <a:lnTo>
                      <a:pt x="0" y="88818"/>
                    </a:lnTo>
                    <a:cubicBezTo>
                      <a:pt x="0" y="39765"/>
                      <a:pt x="39765" y="0"/>
                      <a:pt x="88818" y="0"/>
                    </a:cubicBezTo>
                    <a:close/>
                  </a:path>
                </a:pathLst>
              </a:custGeom>
              <a:solidFill>
                <a:srgbClr val="000000">
                  <a:alpha val="0"/>
                </a:srgbClr>
              </a:solidFill>
              <a:ln w="19050" cap="rnd">
                <a:solidFill>
                  <a:srgbClr val="6B32B4"/>
                </a:solidFill>
                <a:prstDash val="solid"/>
                <a:round/>
              </a:ln>
            </p:spPr>
          </p:sp>
          <p:sp>
            <p:nvSpPr>
              <p:cNvPr id="47" name="TextBox 47"/>
              <p:cNvSpPr txBox="1"/>
              <p:nvPr/>
            </p:nvSpPr>
            <p:spPr>
              <a:xfrm>
                <a:off x="0" y="-66675"/>
                <a:ext cx="667375" cy="244312"/>
              </a:xfrm>
              <a:prstGeom prst="rect">
                <a:avLst/>
              </a:prstGeom>
            </p:spPr>
            <p:txBody>
              <a:bodyPr lIns="50800" tIns="50800" rIns="50800" bIns="50800" rtlCol="0" anchor="ctr"/>
              <a:lstStyle/>
              <a:p>
                <a:pPr algn="ctr">
                  <a:lnSpc>
                    <a:spcPts val="2520"/>
                  </a:lnSpc>
                </a:pPr>
              </a:p>
            </p:txBody>
          </p:sp>
        </p:grpSp>
        <p:sp>
          <p:nvSpPr>
            <p:cNvPr id="48" name="Freeform 48"/>
            <p:cNvSpPr/>
            <p:nvPr/>
          </p:nvSpPr>
          <p:spPr>
            <a:xfrm flipH="1">
              <a:off x="3378585" y="282855"/>
              <a:ext cx="333577" cy="333577"/>
            </a:xfrm>
            <a:custGeom>
              <a:avLst/>
              <a:gdLst/>
              <a:ahLst/>
              <a:cxnLst/>
              <a:rect l="l" t="t" r="r" b="b"/>
              <a:pathLst>
                <a:path w="333577" h="333577">
                  <a:moveTo>
                    <a:pt x="333578" y="0"/>
                  </a:moveTo>
                  <a:lnTo>
                    <a:pt x="0" y="0"/>
                  </a:lnTo>
                  <a:lnTo>
                    <a:pt x="0" y="333577"/>
                  </a:lnTo>
                  <a:lnTo>
                    <a:pt x="333578" y="333577"/>
                  </a:lnTo>
                  <a:lnTo>
                    <a:pt x="333578"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9" name="TextBox 49"/>
            <p:cNvSpPr txBox="1"/>
            <p:nvPr/>
          </p:nvSpPr>
          <p:spPr>
            <a:xfrm>
              <a:off x="0" y="112670"/>
              <a:ext cx="3003507" cy="575733"/>
            </a:xfrm>
            <a:prstGeom prst="rect">
              <a:avLst/>
            </a:prstGeom>
          </p:spPr>
          <p:txBody>
            <a:bodyPr lIns="0" tIns="0" rIns="0" bIns="0" rtlCol="0" anchor="t">
              <a:spAutoFit/>
            </a:bodyPr>
            <a:lstStyle/>
            <a:p>
              <a:pPr algn="r" rtl="1">
                <a:lnSpc>
                  <a:spcPts val="3500"/>
                </a:lnSpc>
              </a:pPr>
              <a:r>
                <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rPr>
                <a:t>الختام </a:t>
              </a:r>
              <a:endParaRPr lang="ar-EG" sz="2500">
                <a:solidFill>
                  <a:srgbClr val="EFF4F1"/>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AutoShape 2"/>
          <p:cNvSpPr/>
          <p:nvPr/>
        </p:nvSpPr>
        <p:spPr>
          <a:xfrm flipH="1">
            <a:off x="10184500" y="3323929"/>
            <a:ext cx="8108020" cy="0"/>
          </a:xfrm>
          <a:prstGeom prst="line">
            <a:avLst/>
          </a:prstGeom>
          <a:ln w="19050" cap="rnd">
            <a:solidFill>
              <a:srgbClr val="010D54"/>
            </a:solidFill>
            <a:prstDash val="solid"/>
            <a:headEnd type="none" w="sm" len="sm"/>
            <a:tailEnd type="none" w="sm" len="sm"/>
          </a:ln>
        </p:spPr>
      </p:sp>
      <p:grpSp>
        <p:nvGrpSpPr>
          <p:cNvPr id="3" name="Group 3"/>
          <p:cNvGrpSpPr/>
          <p:nvPr/>
        </p:nvGrpSpPr>
        <p:grpSpPr>
          <a:xfrm rot="0">
            <a:off x="370086" y="-1581227"/>
            <a:ext cx="180975" cy="10839527"/>
            <a:chOff x="0" y="0"/>
            <a:chExt cx="241300" cy="14452703"/>
          </a:xfrm>
        </p:grpSpPr>
        <p:sp>
          <p:nvSpPr>
            <p:cNvPr id="4" name="AutoShape 4"/>
            <p:cNvSpPr/>
            <p:nvPr/>
          </p:nvSpPr>
          <p:spPr>
            <a:xfrm flipV="1">
              <a:off x="128040" y="0"/>
              <a:ext cx="0" cy="13716000"/>
            </a:xfrm>
            <a:prstGeom prst="line">
              <a:avLst/>
            </a:prstGeom>
            <a:ln w="38100" cap="rnd">
              <a:solidFill>
                <a:srgbClr val="010D54"/>
              </a:solidFill>
              <a:prstDash val="solid"/>
              <a:headEnd type="none" w="sm" len="sm"/>
              <a:tailEnd type="none" w="sm" len="sm"/>
            </a:ln>
          </p:spPr>
        </p:sp>
        <p:sp>
          <p:nvSpPr>
            <p:cNvPr id="5" name="AutoShape 5"/>
            <p:cNvSpPr/>
            <p:nvPr/>
          </p:nvSpPr>
          <p:spPr>
            <a:xfrm>
              <a:off x="120650" y="11695161"/>
              <a:ext cx="0" cy="2757542"/>
            </a:xfrm>
            <a:prstGeom prst="line">
              <a:avLst/>
            </a:prstGeom>
            <a:ln w="241300" cap="rnd">
              <a:solidFill>
                <a:srgbClr val="010D54"/>
              </a:solidFill>
              <a:prstDash val="solid"/>
              <a:headEnd type="none" w="sm" len="sm"/>
              <a:tailEnd type="none" w="sm" len="sm"/>
            </a:ln>
          </p:spPr>
        </p:sp>
      </p:grpSp>
      <p:grpSp>
        <p:nvGrpSpPr>
          <p:cNvPr id="6" name="Group 6"/>
          <p:cNvGrpSpPr/>
          <p:nvPr/>
        </p:nvGrpSpPr>
        <p:grpSpPr>
          <a:xfrm rot="0">
            <a:off x="10184500" y="7324228"/>
            <a:ext cx="7024251" cy="1580957"/>
            <a:chOff x="0" y="0"/>
            <a:chExt cx="1850009" cy="416384"/>
          </a:xfrm>
        </p:grpSpPr>
        <p:sp>
          <p:nvSpPr>
            <p:cNvPr id="7" name="Freeform 7"/>
            <p:cNvSpPr/>
            <p:nvPr/>
          </p:nvSpPr>
          <p:spPr>
            <a:xfrm>
              <a:off x="0" y="0"/>
              <a:ext cx="1850009" cy="416384"/>
            </a:xfrm>
            <a:custGeom>
              <a:avLst/>
              <a:gdLst/>
              <a:ahLst/>
              <a:cxnLst/>
              <a:rect l="l" t="t" r="r" b="b"/>
              <a:pathLst>
                <a:path w="1850009" h="416384">
                  <a:moveTo>
                    <a:pt x="60619" y="0"/>
                  </a:moveTo>
                  <a:lnTo>
                    <a:pt x="1789389" y="0"/>
                  </a:lnTo>
                  <a:cubicBezTo>
                    <a:pt x="1822868" y="0"/>
                    <a:pt x="1850009" y="27140"/>
                    <a:pt x="1850009" y="60619"/>
                  </a:cubicBezTo>
                  <a:lnTo>
                    <a:pt x="1850009" y="355764"/>
                  </a:lnTo>
                  <a:cubicBezTo>
                    <a:pt x="1850009" y="371842"/>
                    <a:pt x="1843622" y="387260"/>
                    <a:pt x="1832254" y="398629"/>
                  </a:cubicBezTo>
                  <a:cubicBezTo>
                    <a:pt x="1820885" y="409997"/>
                    <a:pt x="1805467" y="416384"/>
                    <a:pt x="1789389" y="416384"/>
                  </a:cubicBezTo>
                  <a:lnTo>
                    <a:pt x="60619" y="416384"/>
                  </a:lnTo>
                  <a:cubicBezTo>
                    <a:pt x="27140" y="416384"/>
                    <a:pt x="0" y="389244"/>
                    <a:pt x="0" y="355764"/>
                  </a:cubicBezTo>
                  <a:lnTo>
                    <a:pt x="0" y="60619"/>
                  </a:lnTo>
                  <a:cubicBezTo>
                    <a:pt x="0" y="44542"/>
                    <a:pt x="6387" y="29123"/>
                    <a:pt x="17755" y="17755"/>
                  </a:cubicBezTo>
                  <a:cubicBezTo>
                    <a:pt x="29123" y="6387"/>
                    <a:pt x="44542" y="0"/>
                    <a:pt x="60619" y="0"/>
                  </a:cubicBezTo>
                  <a:close/>
                </a:path>
              </a:pathLst>
            </a:custGeom>
            <a:solidFill>
              <a:srgbClr val="010D54"/>
            </a:solidFill>
          </p:spPr>
        </p:sp>
        <p:sp>
          <p:nvSpPr>
            <p:cNvPr id="8" name="TextBox 8"/>
            <p:cNvSpPr txBox="1"/>
            <p:nvPr/>
          </p:nvSpPr>
          <p:spPr>
            <a:xfrm>
              <a:off x="0" y="-66675"/>
              <a:ext cx="1850009" cy="483059"/>
            </a:xfrm>
            <a:prstGeom prst="rect">
              <a:avLst/>
            </a:prstGeom>
          </p:spPr>
          <p:txBody>
            <a:bodyPr lIns="50800" tIns="50800" rIns="50800" bIns="50800" rtlCol="0" anchor="ctr"/>
            <a:lstStyle/>
            <a:p>
              <a:pPr algn="l">
                <a:lnSpc>
                  <a:spcPts val="3080"/>
                </a:lnSpc>
              </a:pPr>
            </a:p>
          </p:txBody>
        </p:sp>
      </p:grpSp>
      <p:sp>
        <p:nvSpPr>
          <p:cNvPr id="9" name="Freeform 9"/>
          <p:cNvSpPr/>
          <p:nvPr/>
        </p:nvSpPr>
        <p:spPr>
          <a:xfrm>
            <a:off x="921649" y="4780425"/>
            <a:ext cx="5446503" cy="5506575"/>
          </a:xfrm>
          <a:custGeom>
            <a:avLst/>
            <a:gdLst/>
            <a:ahLst/>
            <a:cxnLst/>
            <a:rect l="l" t="t" r="r" b="b"/>
            <a:pathLst>
              <a:path w="5446503" h="5506575">
                <a:moveTo>
                  <a:pt x="0" y="0"/>
                </a:moveTo>
                <a:lnTo>
                  <a:pt x="5446504" y="0"/>
                </a:lnTo>
                <a:lnTo>
                  <a:pt x="5446504" y="5506575"/>
                </a:lnTo>
                <a:lnTo>
                  <a:pt x="0" y="550657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10184500" y="3356120"/>
            <a:ext cx="7081404" cy="2762885"/>
          </a:xfrm>
          <a:prstGeom prst="rect">
            <a:avLst/>
          </a:prstGeom>
        </p:spPr>
        <p:txBody>
          <a:bodyPr lIns="0" tIns="0" rIns="0" bIns="0" rtlCol="0" anchor="t">
            <a:spAutoFit/>
          </a:bodyPr>
          <a:lstStyle/>
          <a:p>
            <a:pPr algn="just" rtl="1">
              <a:lnSpc>
                <a:spcPts val="3640"/>
              </a:lnSpc>
            </a:pPr>
            <a:r>
              <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a:t>
            </a:r>
            <a:r>
              <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هدفنا في </a:t>
            </a:r>
            <a:r>
              <a:rPr lang="en-US"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Pr>
              <a:t>MZ Collage Labs</a:t>
            </a:r>
            <a:r>
              <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إننا نساعدك تكتشف شغفك</a:t>
            </a:r>
            <a:endPar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3640"/>
              </a:lnSpc>
            </a:pPr>
            <a:r>
              <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وتمكين الطلبة من اكتساب المهارات الرقمية والمهنية الحديثة التي يتطلبها سوق العمل،</a:t>
            </a:r>
            <a:endPar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3640"/>
              </a:lnSpc>
            </a:pPr>
            <a:r>
              <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وتحويلهم من متلقّين إلى صُنّاع مهارة ومشاريع،</a:t>
            </a:r>
            <a:endPar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3640"/>
              </a:lnSpc>
            </a:pPr>
            <a:r>
              <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من خلال تكوينات تطبيقية عملية، تربط المعرفة الجامعية بالواقع العملي.</a:t>
            </a:r>
            <a:endParaRPr lang="ar-EG" sz="26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11" name="TextBox 11"/>
          <p:cNvSpPr txBox="1"/>
          <p:nvPr/>
        </p:nvSpPr>
        <p:spPr>
          <a:xfrm>
            <a:off x="7932820" y="1303994"/>
            <a:ext cx="9326480" cy="2019935"/>
          </a:xfrm>
          <a:prstGeom prst="rect">
            <a:avLst/>
          </a:prstGeom>
        </p:spPr>
        <p:txBody>
          <a:bodyPr lIns="0" tIns="0" rIns="0" bIns="0" rtlCol="0" anchor="t">
            <a:spAutoFit/>
          </a:bodyPr>
          <a:lstStyle/>
          <a:p>
            <a:pPr algn="r" rtl="1">
              <a:lnSpc>
                <a:spcPts val="7840"/>
              </a:lnSpc>
              <a:spcBef>
                <a:spcPct val="0"/>
              </a:spcBef>
            </a:pPr>
            <a:r>
              <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الهدف العام من الدورات التكوينية</a:t>
            </a:r>
            <a:endPar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7840"/>
              </a:lnSpc>
              <a:spcBef>
                <a:spcPct val="0"/>
              </a:spcBef>
            </a:pPr>
          </a:p>
        </p:txBody>
      </p:sp>
      <p:sp>
        <p:nvSpPr>
          <p:cNvPr id="12" name="TextBox 12"/>
          <p:cNvSpPr txBox="1"/>
          <p:nvPr/>
        </p:nvSpPr>
        <p:spPr>
          <a:xfrm>
            <a:off x="-1594615" y="3714711"/>
            <a:ext cx="9326480" cy="743584"/>
          </a:xfrm>
          <a:prstGeom prst="rect">
            <a:avLst/>
          </a:prstGeom>
        </p:spPr>
        <p:txBody>
          <a:bodyPr lIns="0" tIns="0" rIns="0" bIns="0" rtlCol="0" anchor="t">
            <a:spAutoFit/>
          </a:bodyPr>
          <a:lstStyle/>
          <a:p>
            <a:pPr algn="r" rtl="1">
              <a:lnSpc>
                <a:spcPts val="5740"/>
              </a:lnSpc>
              <a:spcBef>
                <a:spcPct val="0"/>
              </a:spcBef>
            </a:pPr>
            <a:r>
              <a:rPr lang="ar-EG" sz="41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ابدأ اليوم... المستقبل ينتظر مهارتك</a:t>
            </a:r>
            <a:endParaRPr lang="ar-EG" sz="41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3" name="TextBox 13"/>
          <p:cNvSpPr txBox="1"/>
          <p:nvPr/>
        </p:nvSpPr>
        <p:spPr>
          <a:xfrm>
            <a:off x="10370907" y="7568511"/>
            <a:ext cx="6363327" cy="1336674"/>
          </a:xfrm>
          <a:prstGeom prst="rect">
            <a:avLst/>
          </a:prstGeom>
        </p:spPr>
        <p:txBody>
          <a:bodyPr lIns="0" tIns="0" rIns="0" bIns="0" rtlCol="0" anchor="t">
            <a:spAutoFit/>
          </a:bodyPr>
          <a:lstStyle/>
          <a:p>
            <a:pPr algn="ctr" rtl="1">
              <a:lnSpc>
                <a:spcPts val="3500"/>
              </a:lnSpc>
            </a:pPr>
            <a:r>
              <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 نؤمن إن كل طالب قادر يكون مبرمج، مصمّم، صانع مشروع... لو بدأ بالخطوة الأولى.</a:t>
            </a:r>
            <a:endPar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3500"/>
              </a:lnSpc>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AutoShape 2"/>
          <p:cNvSpPr/>
          <p:nvPr/>
        </p:nvSpPr>
        <p:spPr>
          <a:xfrm flipH="1">
            <a:off x="10184500" y="3323929"/>
            <a:ext cx="8108020" cy="0"/>
          </a:xfrm>
          <a:prstGeom prst="line">
            <a:avLst/>
          </a:prstGeom>
          <a:ln w="19050" cap="rnd">
            <a:solidFill>
              <a:srgbClr val="010D54"/>
            </a:solidFill>
            <a:prstDash val="solid"/>
            <a:headEnd type="none" w="sm" len="sm"/>
            <a:tailEnd type="none" w="sm" len="sm"/>
          </a:ln>
        </p:spPr>
      </p:sp>
      <p:grpSp>
        <p:nvGrpSpPr>
          <p:cNvPr id="3" name="Group 3"/>
          <p:cNvGrpSpPr/>
          <p:nvPr/>
        </p:nvGrpSpPr>
        <p:grpSpPr>
          <a:xfrm rot="0">
            <a:off x="370086" y="-1581227"/>
            <a:ext cx="180975" cy="10839527"/>
            <a:chOff x="0" y="0"/>
            <a:chExt cx="241300" cy="14452703"/>
          </a:xfrm>
        </p:grpSpPr>
        <p:sp>
          <p:nvSpPr>
            <p:cNvPr id="4" name="AutoShape 4"/>
            <p:cNvSpPr/>
            <p:nvPr/>
          </p:nvSpPr>
          <p:spPr>
            <a:xfrm flipV="1">
              <a:off x="128040" y="0"/>
              <a:ext cx="0" cy="13716000"/>
            </a:xfrm>
            <a:prstGeom prst="line">
              <a:avLst/>
            </a:prstGeom>
            <a:ln w="38100" cap="rnd">
              <a:solidFill>
                <a:srgbClr val="010D54"/>
              </a:solidFill>
              <a:prstDash val="solid"/>
              <a:headEnd type="none" w="sm" len="sm"/>
              <a:tailEnd type="none" w="sm" len="sm"/>
            </a:ln>
          </p:spPr>
        </p:sp>
        <p:sp>
          <p:nvSpPr>
            <p:cNvPr id="5" name="AutoShape 5"/>
            <p:cNvSpPr/>
            <p:nvPr/>
          </p:nvSpPr>
          <p:spPr>
            <a:xfrm>
              <a:off x="120650" y="11695161"/>
              <a:ext cx="0" cy="2757542"/>
            </a:xfrm>
            <a:prstGeom prst="line">
              <a:avLst/>
            </a:prstGeom>
            <a:ln w="241300" cap="rnd">
              <a:solidFill>
                <a:srgbClr val="010D54"/>
              </a:solidFill>
              <a:prstDash val="solid"/>
              <a:headEnd type="none" w="sm" len="sm"/>
              <a:tailEnd type="none" w="sm" len="sm"/>
            </a:ln>
          </p:spPr>
        </p:sp>
      </p:grpSp>
      <p:grpSp>
        <p:nvGrpSpPr>
          <p:cNvPr id="6" name="Group 6"/>
          <p:cNvGrpSpPr/>
          <p:nvPr/>
        </p:nvGrpSpPr>
        <p:grpSpPr>
          <a:xfrm rot="0">
            <a:off x="5416236" y="8207240"/>
            <a:ext cx="7024251" cy="1580957"/>
            <a:chOff x="0" y="0"/>
            <a:chExt cx="1850009" cy="416384"/>
          </a:xfrm>
        </p:grpSpPr>
        <p:sp>
          <p:nvSpPr>
            <p:cNvPr id="7" name="Freeform 7"/>
            <p:cNvSpPr/>
            <p:nvPr/>
          </p:nvSpPr>
          <p:spPr>
            <a:xfrm>
              <a:off x="0" y="0"/>
              <a:ext cx="1850009" cy="416384"/>
            </a:xfrm>
            <a:custGeom>
              <a:avLst/>
              <a:gdLst/>
              <a:ahLst/>
              <a:cxnLst/>
              <a:rect l="l" t="t" r="r" b="b"/>
              <a:pathLst>
                <a:path w="1850009" h="416384">
                  <a:moveTo>
                    <a:pt x="60619" y="0"/>
                  </a:moveTo>
                  <a:lnTo>
                    <a:pt x="1789389" y="0"/>
                  </a:lnTo>
                  <a:cubicBezTo>
                    <a:pt x="1822868" y="0"/>
                    <a:pt x="1850009" y="27140"/>
                    <a:pt x="1850009" y="60619"/>
                  </a:cubicBezTo>
                  <a:lnTo>
                    <a:pt x="1850009" y="355764"/>
                  </a:lnTo>
                  <a:cubicBezTo>
                    <a:pt x="1850009" y="371842"/>
                    <a:pt x="1843622" y="387260"/>
                    <a:pt x="1832254" y="398629"/>
                  </a:cubicBezTo>
                  <a:cubicBezTo>
                    <a:pt x="1820885" y="409997"/>
                    <a:pt x="1805467" y="416384"/>
                    <a:pt x="1789389" y="416384"/>
                  </a:cubicBezTo>
                  <a:lnTo>
                    <a:pt x="60619" y="416384"/>
                  </a:lnTo>
                  <a:cubicBezTo>
                    <a:pt x="27140" y="416384"/>
                    <a:pt x="0" y="389244"/>
                    <a:pt x="0" y="355764"/>
                  </a:cubicBezTo>
                  <a:lnTo>
                    <a:pt x="0" y="60619"/>
                  </a:lnTo>
                  <a:cubicBezTo>
                    <a:pt x="0" y="44542"/>
                    <a:pt x="6387" y="29123"/>
                    <a:pt x="17755" y="17755"/>
                  </a:cubicBezTo>
                  <a:cubicBezTo>
                    <a:pt x="29123" y="6387"/>
                    <a:pt x="44542" y="0"/>
                    <a:pt x="60619" y="0"/>
                  </a:cubicBezTo>
                  <a:close/>
                </a:path>
              </a:pathLst>
            </a:custGeom>
            <a:solidFill>
              <a:srgbClr val="010D54"/>
            </a:solidFill>
          </p:spPr>
        </p:sp>
        <p:sp>
          <p:nvSpPr>
            <p:cNvPr id="8" name="TextBox 8"/>
            <p:cNvSpPr txBox="1"/>
            <p:nvPr/>
          </p:nvSpPr>
          <p:spPr>
            <a:xfrm>
              <a:off x="0" y="-66675"/>
              <a:ext cx="1850009" cy="483059"/>
            </a:xfrm>
            <a:prstGeom prst="rect">
              <a:avLst/>
            </a:prstGeom>
          </p:spPr>
          <p:txBody>
            <a:bodyPr lIns="50800" tIns="50800" rIns="50800" bIns="50800" rtlCol="0" anchor="ctr"/>
            <a:lstStyle/>
            <a:p>
              <a:pPr algn="l">
                <a:lnSpc>
                  <a:spcPts val="3080"/>
                </a:lnSpc>
              </a:pPr>
            </a:p>
          </p:txBody>
        </p:sp>
      </p:grpSp>
      <p:sp>
        <p:nvSpPr>
          <p:cNvPr id="9" name="TextBox 9"/>
          <p:cNvSpPr txBox="1"/>
          <p:nvPr/>
        </p:nvSpPr>
        <p:spPr>
          <a:xfrm>
            <a:off x="2928863" y="1209907"/>
            <a:ext cx="6215137" cy="2203450"/>
          </a:xfrm>
          <a:prstGeom prst="rect">
            <a:avLst/>
          </a:prstGeom>
        </p:spPr>
        <p:txBody>
          <a:bodyPr lIns="0" tIns="0" rIns="0" bIns="0" rtlCol="0" anchor="t">
            <a:spAutoFit/>
          </a:bodyPr>
          <a:lstStyle/>
          <a:p>
            <a:pPr algn="just" rtl="1">
              <a:lnSpc>
                <a:spcPts val="3500"/>
              </a:lnSpc>
            </a:pPr>
            <a:r>
              <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هي مؤسسة تدريب </a:t>
            </a:r>
            <a:r>
              <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وتطوير رقمي تجمع بين التعليم التطبيقي، والإنتاج التقني، وريادة الأعمال.</a:t>
            </a:r>
            <a:endPar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just" rtl="1">
              <a:lnSpc>
                <a:spcPts val="3500"/>
              </a:lnSpc>
            </a:pPr>
            <a:r>
              <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نعمل كنظام متكامل يربط بين الطالب والسوق من خلال برامج تدريبية، مشاريع  تقنية أو رقمية، ومنتجات تعليمية متطورة.</a:t>
            </a:r>
            <a:endParaRPr lang="ar-EG" sz="25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10" name="TextBox 10"/>
          <p:cNvSpPr txBox="1"/>
          <p:nvPr/>
        </p:nvSpPr>
        <p:spPr>
          <a:xfrm>
            <a:off x="10935059" y="1303994"/>
            <a:ext cx="6324241" cy="2019935"/>
          </a:xfrm>
          <a:prstGeom prst="rect">
            <a:avLst/>
          </a:prstGeom>
        </p:spPr>
        <p:txBody>
          <a:bodyPr lIns="0" tIns="0" rIns="0" bIns="0" rtlCol="0" anchor="t">
            <a:spAutoFit/>
          </a:bodyPr>
          <a:lstStyle/>
          <a:p>
            <a:pPr algn="r" rtl="1">
              <a:lnSpc>
                <a:spcPts val="7840"/>
              </a:lnSpc>
              <a:spcBef>
                <a:spcPct val="0"/>
              </a:spcBef>
            </a:pPr>
            <a:r>
              <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الهيكل العام لمؤسسة</a:t>
            </a:r>
            <a:endPar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7840"/>
              </a:lnSpc>
              <a:spcBef>
                <a:spcPct val="0"/>
              </a:spcBef>
            </a:pPr>
            <a:r>
              <a:rPr lang="en-US"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Pr>
              <a:t>MZ Collage Labs</a:t>
            </a:r>
            <a:endParaRPr lang="en-US"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endParaRPr>
          </a:p>
        </p:txBody>
      </p:sp>
      <p:sp>
        <p:nvSpPr>
          <p:cNvPr id="11" name="TextBox 11"/>
          <p:cNvSpPr txBox="1"/>
          <p:nvPr/>
        </p:nvSpPr>
        <p:spPr>
          <a:xfrm>
            <a:off x="5602643" y="8686862"/>
            <a:ext cx="6363327" cy="628015"/>
          </a:xfrm>
          <a:prstGeom prst="rect">
            <a:avLst/>
          </a:prstGeom>
        </p:spPr>
        <p:txBody>
          <a:bodyPr lIns="0" tIns="0" rIns="0" bIns="0" rtlCol="0" anchor="t">
            <a:spAutoFit/>
          </a:bodyPr>
          <a:lstStyle/>
          <a:p>
            <a:pPr algn="ctr" rtl="1">
              <a:lnSpc>
                <a:spcPts val="4760"/>
              </a:lnSpc>
            </a:pPr>
            <a:r>
              <a:rPr lang="ar-EG" sz="34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نتعلم لنُبدع... نُبدع لنبني.</a:t>
            </a:r>
            <a:endParaRPr lang="ar-EG" sz="34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2" name="TextBox 12"/>
          <p:cNvSpPr txBox="1"/>
          <p:nvPr/>
        </p:nvSpPr>
        <p:spPr>
          <a:xfrm>
            <a:off x="13225761" y="3914096"/>
            <a:ext cx="3219688" cy="717550"/>
          </a:xfrm>
          <a:prstGeom prst="rect">
            <a:avLst/>
          </a:prstGeom>
        </p:spPr>
        <p:txBody>
          <a:bodyPr lIns="0" tIns="0" rIns="0" bIns="0" rtlCol="0" anchor="t">
            <a:spAutoFit/>
          </a:bodyPr>
          <a:lstStyle/>
          <a:p>
            <a:pPr marL="0" lvl="0" indent="0" algn="r" rtl="1">
              <a:lnSpc>
                <a:spcPts val="5600"/>
              </a:lnSpc>
              <a:spcBef>
                <a:spcPct val="0"/>
              </a:spcBef>
            </a:pPr>
            <a:r>
              <a:rPr lang="ar-EG" sz="4000" u="none" strike="noStrike">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التكوين التطبيقي</a:t>
            </a:r>
            <a:endParaRPr lang="ar-EG" sz="4000" u="none" strike="noStrike">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3" name="TextBox 13"/>
          <p:cNvSpPr txBox="1"/>
          <p:nvPr/>
        </p:nvSpPr>
        <p:spPr>
          <a:xfrm>
            <a:off x="7815068" y="4031888"/>
            <a:ext cx="2835235" cy="717550"/>
          </a:xfrm>
          <a:prstGeom prst="rect">
            <a:avLst/>
          </a:prstGeom>
        </p:spPr>
        <p:txBody>
          <a:bodyPr lIns="0" tIns="0" rIns="0" bIns="0" rtlCol="0" anchor="t">
            <a:spAutoFit/>
          </a:bodyPr>
          <a:lstStyle/>
          <a:p>
            <a:pPr marL="0" lvl="0" indent="0" algn="r" rtl="1">
              <a:lnSpc>
                <a:spcPts val="5600"/>
              </a:lnSpc>
              <a:spcBef>
                <a:spcPct val="0"/>
              </a:spcBef>
            </a:pPr>
            <a:r>
              <a:rPr lang="ar-EG" sz="4000" u="none" strike="noStrike">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الخدمات التقنية</a:t>
            </a:r>
            <a:endParaRPr lang="ar-EG" sz="4000" u="none" strike="noStrike">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4" name="TextBox 14"/>
          <p:cNvSpPr txBox="1"/>
          <p:nvPr/>
        </p:nvSpPr>
        <p:spPr>
          <a:xfrm>
            <a:off x="1627152" y="4031888"/>
            <a:ext cx="3324582" cy="717550"/>
          </a:xfrm>
          <a:prstGeom prst="rect">
            <a:avLst/>
          </a:prstGeom>
        </p:spPr>
        <p:txBody>
          <a:bodyPr lIns="0" tIns="0" rIns="0" bIns="0" rtlCol="0" anchor="t">
            <a:spAutoFit/>
          </a:bodyPr>
          <a:lstStyle/>
          <a:p>
            <a:pPr marL="0" lvl="0" indent="0" algn="r" rtl="1">
              <a:lnSpc>
                <a:spcPts val="5600"/>
              </a:lnSpc>
              <a:spcBef>
                <a:spcPct val="0"/>
              </a:spcBef>
            </a:pPr>
            <a:r>
              <a:rPr lang="ar-EG" sz="4000" u="none" strike="noStrike">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المنتجات التعليمية</a:t>
            </a:r>
            <a:endParaRPr lang="ar-EG" sz="4000" u="none" strike="noStrike">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5" name="TextBox 15"/>
          <p:cNvSpPr txBox="1"/>
          <p:nvPr/>
        </p:nvSpPr>
        <p:spPr>
          <a:xfrm>
            <a:off x="13146108" y="4860925"/>
            <a:ext cx="3378994" cy="2686050"/>
          </a:xfrm>
          <a:prstGeom prst="rect">
            <a:avLst/>
          </a:prstGeom>
        </p:spPr>
        <p:txBody>
          <a:bodyPr lIns="0" tIns="0" rIns="0" bIns="0" rtlCol="0" anchor="t">
            <a:spAutoFit/>
          </a:bodyPr>
          <a:lstStyle/>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دورات تدريبية عملية في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البرمجة،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لتصميم،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الإلكترونيات،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والطاقة.</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16" name="TextBox 16"/>
          <p:cNvSpPr txBox="1"/>
          <p:nvPr/>
        </p:nvSpPr>
        <p:spPr>
          <a:xfrm>
            <a:off x="7428964" y="4940362"/>
            <a:ext cx="3430072" cy="2686050"/>
          </a:xfrm>
          <a:prstGeom prst="rect">
            <a:avLst/>
          </a:prstGeom>
        </p:spPr>
        <p:txBody>
          <a:bodyPr lIns="0" tIns="0" rIns="0" bIns="0" rtlCol="0" anchor="t">
            <a:spAutoFit/>
          </a:bodyPr>
          <a:lstStyle/>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تصميم مواقع وتطبيقات،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تطوير البرمجيات،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وأنظمة ذكية والتحكم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تصميم الجرافيكي،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دراسات وإستشارات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17" name="TextBox 17"/>
          <p:cNvSpPr txBox="1"/>
          <p:nvPr/>
        </p:nvSpPr>
        <p:spPr>
          <a:xfrm>
            <a:off x="1345331" y="4940362"/>
            <a:ext cx="3379708" cy="2152650"/>
          </a:xfrm>
          <a:prstGeom prst="rect">
            <a:avLst/>
          </a:prstGeom>
        </p:spPr>
        <p:txBody>
          <a:bodyPr lIns="0" tIns="0" rIns="0" bIns="0" rtlCol="0" anchor="t">
            <a:spAutoFit/>
          </a:bodyPr>
          <a:lstStyle/>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محتوى تدريبي تفاعلي،</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 دورات عبر الإنترنت،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وأدوات تعلم ذاتي ،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ctr" rtl="1">
              <a:lnSpc>
                <a:spcPts val="4200"/>
              </a:lnSpc>
              <a:spcBef>
                <a:spcPct val="0"/>
              </a:spcBef>
            </a:pPr>
            <a:r>
              <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rPr>
              <a:t>كتب ومخططات تعليمية .</a:t>
            </a:r>
            <a:endParaRPr lang="ar-EG" sz="3000">
              <a:solidFill>
                <a:srgbClr val="000000"/>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D54"/>
        </a:solidFill>
        <a:effectLst/>
      </p:bgPr>
    </p:bg>
    <p:spTree>
      <p:nvGrpSpPr>
        <p:cNvPr id="1" name=""/>
        <p:cNvGrpSpPr/>
        <p:nvPr/>
      </p:nvGrpSpPr>
      <p:grpSpPr>
        <a:xfrm>
          <a:off x="0" y="0"/>
          <a:ext cx="0" cy="0"/>
          <a:chOff x="0" y="0"/>
          <a:chExt cx="0" cy="0"/>
        </a:xfrm>
      </p:grpSpPr>
      <p:sp>
        <p:nvSpPr>
          <p:cNvPr id="2" name="AutoShape 2"/>
          <p:cNvSpPr/>
          <p:nvPr/>
        </p:nvSpPr>
        <p:spPr>
          <a:xfrm>
            <a:off x="1933925" y="2093945"/>
            <a:ext cx="11022189" cy="0"/>
          </a:xfrm>
          <a:prstGeom prst="line">
            <a:avLst/>
          </a:prstGeom>
          <a:ln w="19050" cap="flat">
            <a:solidFill>
              <a:srgbClr val="6B32B4"/>
            </a:solidFill>
            <a:prstDash val="solid"/>
            <a:headEnd type="none" w="sm" len="sm"/>
            <a:tailEnd type="none" w="sm" len="sm"/>
          </a:ln>
        </p:spPr>
      </p:sp>
      <p:sp>
        <p:nvSpPr>
          <p:cNvPr id="3" name="AutoShape 3"/>
          <p:cNvSpPr/>
          <p:nvPr/>
        </p:nvSpPr>
        <p:spPr>
          <a:xfrm flipH="1">
            <a:off x="0" y="9158288"/>
            <a:ext cx="18288000" cy="0"/>
          </a:xfrm>
          <a:prstGeom prst="line">
            <a:avLst/>
          </a:prstGeom>
          <a:ln w="28575" cap="rnd">
            <a:solidFill>
              <a:srgbClr val="6B32B4"/>
            </a:solidFill>
            <a:prstDash val="solid"/>
            <a:headEnd type="none" w="sm" len="sm"/>
            <a:tailEnd type="none" w="sm" len="sm"/>
          </a:ln>
        </p:spPr>
      </p:sp>
      <p:sp>
        <p:nvSpPr>
          <p:cNvPr id="4" name="AutoShape 4"/>
          <p:cNvSpPr/>
          <p:nvPr/>
        </p:nvSpPr>
        <p:spPr>
          <a:xfrm>
            <a:off x="7152671" y="9158287"/>
            <a:ext cx="5192959" cy="0"/>
          </a:xfrm>
          <a:prstGeom prst="line">
            <a:avLst/>
          </a:prstGeom>
          <a:ln w="200025" cap="rnd">
            <a:solidFill>
              <a:srgbClr val="6B32B4"/>
            </a:solidFill>
            <a:prstDash val="solid"/>
            <a:headEnd type="arrow" w="med" len="sm"/>
            <a:tailEnd type="oval" w="lg" len="lg"/>
          </a:ln>
        </p:spPr>
      </p:sp>
      <p:sp>
        <p:nvSpPr>
          <p:cNvPr id="5" name="Freeform 5"/>
          <p:cNvSpPr/>
          <p:nvPr/>
        </p:nvSpPr>
        <p:spPr>
          <a:xfrm>
            <a:off x="0" y="6134146"/>
            <a:ext cx="3950208" cy="4114800"/>
          </a:xfrm>
          <a:custGeom>
            <a:avLst/>
            <a:gdLst/>
            <a:ahLst/>
            <a:cxnLst/>
            <a:rect l="l" t="t" r="r" b="b"/>
            <a:pathLst>
              <a:path w="3950208" h="4114800">
                <a:moveTo>
                  <a:pt x="0" y="0"/>
                </a:moveTo>
                <a:lnTo>
                  <a:pt x="3950208" y="0"/>
                </a:lnTo>
                <a:lnTo>
                  <a:pt x="3950208"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2956115" y="1648810"/>
            <a:ext cx="3829371" cy="871220"/>
          </a:xfrm>
          <a:prstGeom prst="rect">
            <a:avLst/>
          </a:prstGeom>
        </p:spPr>
        <p:txBody>
          <a:bodyPr lIns="0" tIns="0" rIns="0" bIns="0" rtlCol="0" anchor="t">
            <a:spAutoFit/>
          </a:bodyPr>
          <a:lstStyle/>
          <a:p>
            <a:pPr algn="r" rtl="1">
              <a:lnSpc>
                <a:spcPts val="6160"/>
              </a:lnSpc>
            </a:pPr>
            <a:r>
              <a:rPr lang="ar-EG" sz="56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الواقع الحالي</a:t>
            </a:r>
            <a:endParaRPr lang="ar-EG" sz="56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7" name="TextBox 7"/>
          <p:cNvSpPr txBox="1"/>
          <p:nvPr/>
        </p:nvSpPr>
        <p:spPr>
          <a:xfrm>
            <a:off x="2612804" y="2595518"/>
            <a:ext cx="14172682" cy="889000"/>
          </a:xfrm>
          <a:prstGeom prst="rect">
            <a:avLst/>
          </a:prstGeom>
        </p:spPr>
        <p:txBody>
          <a:bodyPr lIns="0" tIns="0" rIns="0" bIns="0" rtlCol="0" anchor="t">
            <a:spAutoFit/>
          </a:bodyPr>
          <a:lstStyle/>
          <a:p>
            <a:pPr algn="r" rtl="1">
              <a:lnSpc>
                <a:spcPts val="3500"/>
              </a:lnSpc>
            </a:pPr>
            <a:r>
              <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هل التخصص الجامعي وحده كافي ؟؟</a:t>
            </a:r>
            <a:endPar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3500"/>
              </a:lnSpc>
            </a:pPr>
            <a:r>
              <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هل كل الطلبة يمتلكون المعرفة ، المهارة ، الخبرة ،الرؤية للسوق ؟؟</a:t>
            </a:r>
            <a:endPar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8" name="TextBox 8"/>
          <p:cNvSpPr txBox="1"/>
          <p:nvPr/>
        </p:nvSpPr>
        <p:spPr>
          <a:xfrm>
            <a:off x="2612804" y="5245146"/>
            <a:ext cx="14172682" cy="889000"/>
          </a:xfrm>
          <a:prstGeom prst="rect">
            <a:avLst/>
          </a:prstGeom>
        </p:spPr>
        <p:txBody>
          <a:bodyPr lIns="0" tIns="0" rIns="0" bIns="0" rtlCol="0" anchor="t">
            <a:spAutoFit/>
          </a:bodyPr>
          <a:lstStyle/>
          <a:p>
            <a:pPr algn="r" rtl="1">
              <a:lnSpc>
                <a:spcPts val="3500"/>
              </a:lnSpc>
            </a:pPr>
            <a:r>
              <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وه</a:t>
            </a:r>
            <a:r>
              <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نا بالضبط يجي دورنا كمؤسسة </a:t>
            </a:r>
            <a:r>
              <a:rPr lang="en-US"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Pr>
              <a:t>MZ Collage Labs</a:t>
            </a:r>
            <a:r>
              <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 </a:t>
            </a:r>
            <a:endPar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a:p>
            <a:pPr algn="r" rtl="1">
              <a:lnSpc>
                <a:spcPts val="3500"/>
              </a:lnSpc>
            </a:pPr>
            <a:r>
              <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rPr>
              <a:t>نوفّر تجربة واقعية من داخل الجامعة وخارجها، نخلي الطالب يتعلم ويطبّق كأنه في السوق.</a:t>
            </a:r>
            <a:endParaRPr lang="ar-EG" sz="2500">
              <a:solidFill>
                <a:srgbClr val="F0F0F0"/>
              </a:solidFill>
              <a:latin typeface="Hacen Tunisia Light" panose="02000500000000000000"/>
              <a:ea typeface="Hacen Tunisia Light" panose="02000500000000000000"/>
              <a:cs typeface="Hacen Tunisia Light" panose="02000500000000000000"/>
              <a:sym typeface="Hacen Tunisia Light" panose="02000500000000000000"/>
              <a:rtl val="1"/>
            </a:endParaRPr>
          </a:p>
        </p:txBody>
      </p:sp>
      <p:sp>
        <p:nvSpPr>
          <p:cNvPr id="9" name="TextBox 9"/>
          <p:cNvSpPr txBox="1"/>
          <p:nvPr/>
        </p:nvSpPr>
        <p:spPr>
          <a:xfrm>
            <a:off x="3773210" y="4138341"/>
            <a:ext cx="10741580" cy="611505"/>
          </a:xfrm>
          <a:prstGeom prst="rect">
            <a:avLst/>
          </a:prstGeom>
        </p:spPr>
        <p:txBody>
          <a:bodyPr lIns="0" tIns="0" rIns="0" bIns="0" rtlCol="0" anchor="t">
            <a:spAutoFit/>
          </a:bodyPr>
          <a:lstStyle/>
          <a:p>
            <a:pPr algn="ctr" rtl="1">
              <a:lnSpc>
                <a:spcPts val="4620"/>
              </a:lnSpc>
              <a:spcBef>
                <a:spcPct val="0"/>
              </a:spcBef>
            </a:pPr>
            <a:r>
              <a:rPr lang="ar-EG" sz="33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المؤسسات والشركات تبحث عن الكفاءات الجاهزة، لا عن الشهادات فقط.</a:t>
            </a:r>
            <a:endParaRPr lang="ar-EG" sz="33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8643142"/>
            <a:ext cx="18288000" cy="1653383"/>
            <a:chOff x="0" y="0"/>
            <a:chExt cx="4816593" cy="435459"/>
          </a:xfrm>
        </p:grpSpPr>
        <p:sp>
          <p:nvSpPr>
            <p:cNvPr id="3" name="Freeform 3"/>
            <p:cNvSpPr/>
            <p:nvPr/>
          </p:nvSpPr>
          <p:spPr>
            <a:xfrm>
              <a:off x="0" y="0"/>
              <a:ext cx="4816592" cy="435459"/>
            </a:xfrm>
            <a:custGeom>
              <a:avLst/>
              <a:gdLst/>
              <a:ahLst/>
              <a:cxnLst/>
              <a:rect l="l" t="t" r="r" b="b"/>
              <a:pathLst>
                <a:path w="4816592" h="435459">
                  <a:moveTo>
                    <a:pt x="21590" y="0"/>
                  </a:moveTo>
                  <a:lnTo>
                    <a:pt x="4795002" y="0"/>
                  </a:lnTo>
                  <a:cubicBezTo>
                    <a:pt x="4800728" y="0"/>
                    <a:pt x="4806220" y="2275"/>
                    <a:pt x="4810269" y="6324"/>
                  </a:cubicBezTo>
                  <a:cubicBezTo>
                    <a:pt x="4814318" y="10372"/>
                    <a:pt x="4816592" y="15864"/>
                    <a:pt x="4816592" y="21590"/>
                  </a:cubicBezTo>
                  <a:lnTo>
                    <a:pt x="4816592" y="413869"/>
                  </a:lnTo>
                  <a:cubicBezTo>
                    <a:pt x="4816592" y="419595"/>
                    <a:pt x="4814318" y="425087"/>
                    <a:pt x="4810269" y="429135"/>
                  </a:cubicBezTo>
                  <a:cubicBezTo>
                    <a:pt x="4806220" y="433184"/>
                    <a:pt x="4800728" y="435459"/>
                    <a:pt x="4795002" y="435459"/>
                  </a:cubicBezTo>
                  <a:lnTo>
                    <a:pt x="21590" y="435459"/>
                  </a:lnTo>
                  <a:cubicBezTo>
                    <a:pt x="9666" y="435459"/>
                    <a:pt x="0" y="425793"/>
                    <a:pt x="0" y="413869"/>
                  </a:cubicBezTo>
                  <a:lnTo>
                    <a:pt x="0" y="21590"/>
                  </a:lnTo>
                  <a:cubicBezTo>
                    <a:pt x="0" y="9666"/>
                    <a:pt x="9666" y="0"/>
                    <a:pt x="21590" y="0"/>
                  </a:cubicBezTo>
                  <a:close/>
                </a:path>
              </a:pathLst>
            </a:custGeom>
            <a:solidFill>
              <a:srgbClr val="6B32B4"/>
            </a:solidFill>
          </p:spPr>
        </p:sp>
        <p:sp>
          <p:nvSpPr>
            <p:cNvPr id="4" name="TextBox 4"/>
            <p:cNvSpPr txBox="1"/>
            <p:nvPr/>
          </p:nvSpPr>
          <p:spPr>
            <a:xfrm>
              <a:off x="0" y="-66675"/>
              <a:ext cx="4816593" cy="502134"/>
            </a:xfrm>
            <a:prstGeom prst="rect">
              <a:avLst/>
            </a:prstGeom>
          </p:spPr>
          <p:txBody>
            <a:bodyPr lIns="50800" tIns="50800" rIns="50800" bIns="50800" rtlCol="0" anchor="ctr"/>
            <a:lstStyle/>
            <a:p>
              <a:pPr algn="ctr">
                <a:lnSpc>
                  <a:spcPts val="2520"/>
                </a:lnSpc>
              </a:pPr>
            </a:p>
          </p:txBody>
        </p:sp>
      </p:grpSp>
      <p:grpSp>
        <p:nvGrpSpPr>
          <p:cNvPr id="5" name="Group 5"/>
          <p:cNvGrpSpPr/>
          <p:nvPr/>
        </p:nvGrpSpPr>
        <p:grpSpPr>
          <a:xfrm rot="0">
            <a:off x="0" y="6989758"/>
            <a:ext cx="18288000" cy="1653383"/>
            <a:chOff x="0" y="0"/>
            <a:chExt cx="4816593" cy="435459"/>
          </a:xfrm>
        </p:grpSpPr>
        <p:sp>
          <p:nvSpPr>
            <p:cNvPr id="6" name="Freeform 6"/>
            <p:cNvSpPr/>
            <p:nvPr/>
          </p:nvSpPr>
          <p:spPr>
            <a:xfrm>
              <a:off x="0" y="0"/>
              <a:ext cx="4816592" cy="435459"/>
            </a:xfrm>
            <a:custGeom>
              <a:avLst/>
              <a:gdLst/>
              <a:ahLst/>
              <a:cxnLst/>
              <a:rect l="l" t="t" r="r" b="b"/>
              <a:pathLst>
                <a:path w="4816592" h="435459">
                  <a:moveTo>
                    <a:pt x="21590" y="0"/>
                  </a:moveTo>
                  <a:lnTo>
                    <a:pt x="4795002" y="0"/>
                  </a:lnTo>
                  <a:cubicBezTo>
                    <a:pt x="4800728" y="0"/>
                    <a:pt x="4806220" y="2275"/>
                    <a:pt x="4810269" y="6324"/>
                  </a:cubicBezTo>
                  <a:cubicBezTo>
                    <a:pt x="4814318" y="10372"/>
                    <a:pt x="4816592" y="15864"/>
                    <a:pt x="4816592" y="21590"/>
                  </a:cubicBezTo>
                  <a:lnTo>
                    <a:pt x="4816592" y="413869"/>
                  </a:lnTo>
                  <a:cubicBezTo>
                    <a:pt x="4816592" y="419595"/>
                    <a:pt x="4814318" y="425087"/>
                    <a:pt x="4810269" y="429135"/>
                  </a:cubicBezTo>
                  <a:cubicBezTo>
                    <a:pt x="4806220" y="433184"/>
                    <a:pt x="4800728" y="435459"/>
                    <a:pt x="4795002" y="435459"/>
                  </a:cubicBezTo>
                  <a:lnTo>
                    <a:pt x="21590" y="435459"/>
                  </a:lnTo>
                  <a:cubicBezTo>
                    <a:pt x="9666" y="435459"/>
                    <a:pt x="0" y="425793"/>
                    <a:pt x="0" y="413869"/>
                  </a:cubicBezTo>
                  <a:lnTo>
                    <a:pt x="0" y="21590"/>
                  </a:lnTo>
                  <a:cubicBezTo>
                    <a:pt x="0" y="9666"/>
                    <a:pt x="9666" y="0"/>
                    <a:pt x="21590" y="0"/>
                  </a:cubicBezTo>
                  <a:close/>
                </a:path>
              </a:pathLst>
            </a:custGeom>
            <a:solidFill>
              <a:srgbClr val="735FE4"/>
            </a:solidFill>
          </p:spPr>
        </p:sp>
        <p:sp>
          <p:nvSpPr>
            <p:cNvPr id="7" name="TextBox 7"/>
            <p:cNvSpPr txBox="1"/>
            <p:nvPr/>
          </p:nvSpPr>
          <p:spPr>
            <a:xfrm>
              <a:off x="0" y="-66675"/>
              <a:ext cx="4816593" cy="502134"/>
            </a:xfrm>
            <a:prstGeom prst="rect">
              <a:avLst/>
            </a:prstGeom>
          </p:spPr>
          <p:txBody>
            <a:bodyPr lIns="50800" tIns="50800" rIns="50800" bIns="50800" rtlCol="0" anchor="ctr"/>
            <a:lstStyle/>
            <a:p>
              <a:pPr algn="ctr">
                <a:lnSpc>
                  <a:spcPts val="2520"/>
                </a:lnSpc>
              </a:pPr>
            </a:p>
          </p:txBody>
        </p:sp>
      </p:grpSp>
      <p:grpSp>
        <p:nvGrpSpPr>
          <p:cNvPr id="8" name="Group 8"/>
          <p:cNvGrpSpPr/>
          <p:nvPr/>
        </p:nvGrpSpPr>
        <p:grpSpPr>
          <a:xfrm rot="0">
            <a:off x="0" y="5336375"/>
            <a:ext cx="18288000" cy="1653383"/>
            <a:chOff x="0" y="0"/>
            <a:chExt cx="4816593" cy="435459"/>
          </a:xfrm>
        </p:grpSpPr>
        <p:sp>
          <p:nvSpPr>
            <p:cNvPr id="9" name="Freeform 9"/>
            <p:cNvSpPr/>
            <p:nvPr/>
          </p:nvSpPr>
          <p:spPr>
            <a:xfrm>
              <a:off x="0" y="0"/>
              <a:ext cx="4816592" cy="435459"/>
            </a:xfrm>
            <a:custGeom>
              <a:avLst/>
              <a:gdLst/>
              <a:ahLst/>
              <a:cxnLst/>
              <a:rect l="l" t="t" r="r" b="b"/>
              <a:pathLst>
                <a:path w="4816592" h="435459">
                  <a:moveTo>
                    <a:pt x="21590" y="0"/>
                  </a:moveTo>
                  <a:lnTo>
                    <a:pt x="4795002" y="0"/>
                  </a:lnTo>
                  <a:cubicBezTo>
                    <a:pt x="4800728" y="0"/>
                    <a:pt x="4806220" y="2275"/>
                    <a:pt x="4810269" y="6324"/>
                  </a:cubicBezTo>
                  <a:cubicBezTo>
                    <a:pt x="4814318" y="10372"/>
                    <a:pt x="4816592" y="15864"/>
                    <a:pt x="4816592" y="21590"/>
                  </a:cubicBezTo>
                  <a:lnTo>
                    <a:pt x="4816592" y="413869"/>
                  </a:lnTo>
                  <a:cubicBezTo>
                    <a:pt x="4816592" y="419595"/>
                    <a:pt x="4814318" y="425087"/>
                    <a:pt x="4810269" y="429135"/>
                  </a:cubicBezTo>
                  <a:cubicBezTo>
                    <a:pt x="4806220" y="433184"/>
                    <a:pt x="4800728" y="435459"/>
                    <a:pt x="4795002" y="435459"/>
                  </a:cubicBezTo>
                  <a:lnTo>
                    <a:pt x="21590" y="435459"/>
                  </a:lnTo>
                  <a:cubicBezTo>
                    <a:pt x="9666" y="435459"/>
                    <a:pt x="0" y="425793"/>
                    <a:pt x="0" y="413869"/>
                  </a:cubicBezTo>
                  <a:lnTo>
                    <a:pt x="0" y="21590"/>
                  </a:lnTo>
                  <a:cubicBezTo>
                    <a:pt x="0" y="9666"/>
                    <a:pt x="9666" y="0"/>
                    <a:pt x="21590" y="0"/>
                  </a:cubicBezTo>
                  <a:close/>
                </a:path>
              </a:pathLst>
            </a:custGeom>
            <a:solidFill>
              <a:srgbClr val="6B32B4"/>
            </a:solidFill>
          </p:spPr>
        </p:sp>
        <p:sp>
          <p:nvSpPr>
            <p:cNvPr id="10" name="TextBox 10"/>
            <p:cNvSpPr txBox="1"/>
            <p:nvPr/>
          </p:nvSpPr>
          <p:spPr>
            <a:xfrm>
              <a:off x="0" y="-66675"/>
              <a:ext cx="4816593" cy="502134"/>
            </a:xfrm>
            <a:prstGeom prst="rect">
              <a:avLst/>
            </a:prstGeom>
          </p:spPr>
          <p:txBody>
            <a:bodyPr lIns="50800" tIns="50800" rIns="50800" bIns="50800" rtlCol="0" anchor="ctr"/>
            <a:lstStyle/>
            <a:p>
              <a:pPr algn="ctr">
                <a:lnSpc>
                  <a:spcPts val="2520"/>
                </a:lnSpc>
              </a:pPr>
            </a:p>
          </p:txBody>
        </p:sp>
      </p:grpSp>
      <p:grpSp>
        <p:nvGrpSpPr>
          <p:cNvPr id="11" name="Group 11"/>
          <p:cNvGrpSpPr/>
          <p:nvPr/>
        </p:nvGrpSpPr>
        <p:grpSpPr>
          <a:xfrm rot="0">
            <a:off x="0" y="2029608"/>
            <a:ext cx="18288000" cy="1653383"/>
            <a:chOff x="0" y="0"/>
            <a:chExt cx="4816593" cy="435459"/>
          </a:xfrm>
        </p:grpSpPr>
        <p:sp>
          <p:nvSpPr>
            <p:cNvPr id="12" name="Freeform 12"/>
            <p:cNvSpPr/>
            <p:nvPr/>
          </p:nvSpPr>
          <p:spPr>
            <a:xfrm>
              <a:off x="0" y="0"/>
              <a:ext cx="4816592" cy="435459"/>
            </a:xfrm>
            <a:custGeom>
              <a:avLst/>
              <a:gdLst/>
              <a:ahLst/>
              <a:cxnLst/>
              <a:rect l="l" t="t" r="r" b="b"/>
              <a:pathLst>
                <a:path w="4816592" h="435459">
                  <a:moveTo>
                    <a:pt x="21590" y="0"/>
                  </a:moveTo>
                  <a:lnTo>
                    <a:pt x="4795002" y="0"/>
                  </a:lnTo>
                  <a:cubicBezTo>
                    <a:pt x="4800728" y="0"/>
                    <a:pt x="4806220" y="2275"/>
                    <a:pt x="4810269" y="6324"/>
                  </a:cubicBezTo>
                  <a:cubicBezTo>
                    <a:pt x="4814318" y="10372"/>
                    <a:pt x="4816592" y="15864"/>
                    <a:pt x="4816592" y="21590"/>
                  </a:cubicBezTo>
                  <a:lnTo>
                    <a:pt x="4816592" y="413869"/>
                  </a:lnTo>
                  <a:cubicBezTo>
                    <a:pt x="4816592" y="419595"/>
                    <a:pt x="4814318" y="425087"/>
                    <a:pt x="4810269" y="429135"/>
                  </a:cubicBezTo>
                  <a:cubicBezTo>
                    <a:pt x="4806220" y="433184"/>
                    <a:pt x="4800728" y="435459"/>
                    <a:pt x="4795002" y="435459"/>
                  </a:cubicBezTo>
                  <a:lnTo>
                    <a:pt x="21590" y="435459"/>
                  </a:lnTo>
                  <a:cubicBezTo>
                    <a:pt x="9666" y="435459"/>
                    <a:pt x="0" y="425793"/>
                    <a:pt x="0" y="413869"/>
                  </a:cubicBezTo>
                  <a:lnTo>
                    <a:pt x="0" y="21590"/>
                  </a:lnTo>
                  <a:cubicBezTo>
                    <a:pt x="0" y="9666"/>
                    <a:pt x="9666" y="0"/>
                    <a:pt x="21590" y="0"/>
                  </a:cubicBezTo>
                  <a:close/>
                </a:path>
              </a:pathLst>
            </a:custGeom>
            <a:solidFill>
              <a:srgbClr val="6B32B4"/>
            </a:solidFill>
          </p:spPr>
        </p:sp>
        <p:sp>
          <p:nvSpPr>
            <p:cNvPr id="13" name="TextBox 13"/>
            <p:cNvSpPr txBox="1"/>
            <p:nvPr/>
          </p:nvSpPr>
          <p:spPr>
            <a:xfrm>
              <a:off x="0" y="-66675"/>
              <a:ext cx="4816593" cy="502134"/>
            </a:xfrm>
            <a:prstGeom prst="rect">
              <a:avLst/>
            </a:prstGeom>
          </p:spPr>
          <p:txBody>
            <a:bodyPr lIns="50800" tIns="50800" rIns="50800" bIns="50800" rtlCol="0" anchor="ctr"/>
            <a:lstStyle/>
            <a:p>
              <a:pPr algn="ctr">
                <a:lnSpc>
                  <a:spcPts val="2520"/>
                </a:lnSpc>
              </a:pPr>
            </a:p>
          </p:txBody>
        </p:sp>
      </p:grpSp>
      <p:grpSp>
        <p:nvGrpSpPr>
          <p:cNvPr id="14" name="Group 14"/>
          <p:cNvGrpSpPr/>
          <p:nvPr/>
        </p:nvGrpSpPr>
        <p:grpSpPr>
          <a:xfrm rot="0">
            <a:off x="0" y="3682992"/>
            <a:ext cx="18288000" cy="1653383"/>
            <a:chOff x="0" y="0"/>
            <a:chExt cx="4816593" cy="435459"/>
          </a:xfrm>
        </p:grpSpPr>
        <p:sp>
          <p:nvSpPr>
            <p:cNvPr id="15" name="Freeform 15"/>
            <p:cNvSpPr/>
            <p:nvPr/>
          </p:nvSpPr>
          <p:spPr>
            <a:xfrm>
              <a:off x="0" y="0"/>
              <a:ext cx="4816592" cy="435459"/>
            </a:xfrm>
            <a:custGeom>
              <a:avLst/>
              <a:gdLst/>
              <a:ahLst/>
              <a:cxnLst/>
              <a:rect l="l" t="t" r="r" b="b"/>
              <a:pathLst>
                <a:path w="4816592" h="435459">
                  <a:moveTo>
                    <a:pt x="21590" y="0"/>
                  </a:moveTo>
                  <a:lnTo>
                    <a:pt x="4795002" y="0"/>
                  </a:lnTo>
                  <a:cubicBezTo>
                    <a:pt x="4800728" y="0"/>
                    <a:pt x="4806220" y="2275"/>
                    <a:pt x="4810269" y="6324"/>
                  </a:cubicBezTo>
                  <a:cubicBezTo>
                    <a:pt x="4814318" y="10372"/>
                    <a:pt x="4816592" y="15864"/>
                    <a:pt x="4816592" y="21590"/>
                  </a:cubicBezTo>
                  <a:lnTo>
                    <a:pt x="4816592" y="413869"/>
                  </a:lnTo>
                  <a:cubicBezTo>
                    <a:pt x="4816592" y="419595"/>
                    <a:pt x="4814318" y="425087"/>
                    <a:pt x="4810269" y="429135"/>
                  </a:cubicBezTo>
                  <a:cubicBezTo>
                    <a:pt x="4806220" y="433184"/>
                    <a:pt x="4800728" y="435459"/>
                    <a:pt x="4795002" y="435459"/>
                  </a:cubicBezTo>
                  <a:lnTo>
                    <a:pt x="21590" y="435459"/>
                  </a:lnTo>
                  <a:cubicBezTo>
                    <a:pt x="9666" y="435459"/>
                    <a:pt x="0" y="425793"/>
                    <a:pt x="0" y="413869"/>
                  </a:cubicBezTo>
                  <a:lnTo>
                    <a:pt x="0" y="21590"/>
                  </a:lnTo>
                  <a:cubicBezTo>
                    <a:pt x="0" y="9666"/>
                    <a:pt x="9666" y="0"/>
                    <a:pt x="21590" y="0"/>
                  </a:cubicBezTo>
                  <a:close/>
                </a:path>
              </a:pathLst>
            </a:custGeom>
            <a:solidFill>
              <a:srgbClr val="735FE4"/>
            </a:solidFill>
            <a:ln cap="rnd">
              <a:noFill/>
              <a:prstDash val="solid"/>
              <a:round/>
            </a:ln>
          </p:spPr>
        </p:sp>
        <p:sp>
          <p:nvSpPr>
            <p:cNvPr id="16" name="TextBox 16"/>
            <p:cNvSpPr txBox="1"/>
            <p:nvPr/>
          </p:nvSpPr>
          <p:spPr>
            <a:xfrm>
              <a:off x="0" y="-66675"/>
              <a:ext cx="4816593" cy="502134"/>
            </a:xfrm>
            <a:prstGeom prst="rect">
              <a:avLst/>
            </a:prstGeom>
          </p:spPr>
          <p:txBody>
            <a:bodyPr lIns="50800" tIns="50800" rIns="50800" bIns="50800" rtlCol="0" anchor="ctr"/>
            <a:lstStyle/>
            <a:p>
              <a:pPr algn="ctr">
                <a:lnSpc>
                  <a:spcPts val="2520"/>
                </a:lnSpc>
              </a:pPr>
            </a:p>
          </p:txBody>
        </p:sp>
      </p:grpSp>
      <p:sp>
        <p:nvSpPr>
          <p:cNvPr id="17" name="TextBox 17"/>
          <p:cNvSpPr txBox="1"/>
          <p:nvPr/>
        </p:nvSpPr>
        <p:spPr>
          <a:xfrm>
            <a:off x="11484687" y="727739"/>
            <a:ext cx="5356184" cy="837692"/>
          </a:xfrm>
          <a:prstGeom prst="rect">
            <a:avLst/>
          </a:prstGeom>
        </p:spPr>
        <p:txBody>
          <a:bodyPr lIns="0" tIns="0" rIns="0" bIns="0" rtlCol="0" anchor="t">
            <a:spAutoFit/>
          </a:bodyPr>
          <a:lstStyle/>
          <a:p>
            <a:pPr algn="r" rtl="1">
              <a:lnSpc>
                <a:spcPts val="5825"/>
              </a:lnSpc>
            </a:pPr>
            <a:r>
              <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a:t>
            </a:r>
            <a:r>
              <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لمجالات المستقبلية </a:t>
            </a:r>
            <a:endParaRPr lang="ar-EG" sz="56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8" name="TextBox 18"/>
          <p:cNvSpPr txBox="1"/>
          <p:nvPr/>
        </p:nvSpPr>
        <p:spPr>
          <a:xfrm>
            <a:off x="12247797" y="2210128"/>
            <a:ext cx="5356184" cy="518795"/>
          </a:xfrm>
          <a:prstGeom prst="rect">
            <a:avLst/>
          </a:prstGeom>
        </p:spPr>
        <p:txBody>
          <a:bodyPr lIns="0" tIns="0" rIns="0" bIns="0" rtlCol="0" anchor="t">
            <a:spAutoFit/>
          </a:bodyPr>
          <a:lstStyle/>
          <a:p>
            <a:pPr algn="r" rtl="1">
              <a:lnSpc>
                <a:spcPts val="3640"/>
              </a:lnSpc>
            </a:pP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a:t>
            </a: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لبرمجة والتطوير </a:t>
            </a:r>
            <a:endPar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9" name="TextBox 19"/>
          <p:cNvSpPr txBox="1"/>
          <p:nvPr/>
        </p:nvSpPr>
        <p:spPr>
          <a:xfrm>
            <a:off x="9389363" y="3816342"/>
            <a:ext cx="8224143" cy="518795"/>
          </a:xfrm>
          <a:prstGeom prst="rect">
            <a:avLst/>
          </a:prstGeom>
        </p:spPr>
        <p:txBody>
          <a:bodyPr lIns="0" tIns="0" rIns="0" bIns="0" rtlCol="0" anchor="t">
            <a:spAutoFit/>
          </a:bodyPr>
          <a:lstStyle/>
          <a:p>
            <a:pPr algn="r" rtl="1">
              <a:lnSpc>
                <a:spcPts val="3640"/>
              </a:lnSpc>
            </a:pP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a:t>
            </a: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لتصميم الجرافيكي والتصميم ثلاثي الأبعاد</a:t>
            </a:r>
            <a:endPar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20" name="TextBox 20"/>
          <p:cNvSpPr txBox="1"/>
          <p:nvPr/>
        </p:nvSpPr>
        <p:spPr>
          <a:xfrm>
            <a:off x="9560813" y="5469725"/>
            <a:ext cx="8224143" cy="518795"/>
          </a:xfrm>
          <a:prstGeom prst="rect">
            <a:avLst/>
          </a:prstGeom>
        </p:spPr>
        <p:txBody>
          <a:bodyPr lIns="0" tIns="0" rIns="0" bIns="0" rtlCol="0" anchor="t">
            <a:spAutoFit/>
          </a:bodyPr>
          <a:lstStyle/>
          <a:p>
            <a:pPr algn="r" rtl="1">
              <a:lnSpc>
                <a:spcPts val="3640"/>
              </a:lnSpc>
            </a:pP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a:t>
            </a: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لإلكترونيات والتحكم الذكي</a:t>
            </a:r>
            <a:endPar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21" name="TextBox 21"/>
          <p:cNvSpPr txBox="1"/>
          <p:nvPr/>
        </p:nvSpPr>
        <p:spPr>
          <a:xfrm>
            <a:off x="9657617" y="7123108"/>
            <a:ext cx="8224143" cy="518795"/>
          </a:xfrm>
          <a:prstGeom prst="rect">
            <a:avLst/>
          </a:prstGeom>
        </p:spPr>
        <p:txBody>
          <a:bodyPr lIns="0" tIns="0" rIns="0" bIns="0" rtlCol="0" anchor="t">
            <a:spAutoFit/>
          </a:bodyPr>
          <a:lstStyle/>
          <a:p>
            <a:pPr algn="r" rtl="1">
              <a:lnSpc>
                <a:spcPts val="3640"/>
              </a:lnSpc>
            </a:pP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a:t>
            </a: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لطاقات المتجددة والتحكم الصناعي</a:t>
            </a:r>
            <a:endPar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22" name="TextBox 22"/>
          <p:cNvSpPr txBox="1"/>
          <p:nvPr/>
        </p:nvSpPr>
        <p:spPr>
          <a:xfrm>
            <a:off x="9589388" y="8824117"/>
            <a:ext cx="8224143" cy="518795"/>
          </a:xfrm>
          <a:prstGeom prst="rect">
            <a:avLst/>
          </a:prstGeom>
        </p:spPr>
        <p:txBody>
          <a:bodyPr lIns="0" tIns="0" rIns="0" bIns="0" rtlCol="0" anchor="t">
            <a:spAutoFit/>
          </a:bodyPr>
          <a:lstStyle/>
          <a:p>
            <a:pPr algn="r" rtl="1">
              <a:lnSpc>
                <a:spcPts val="3640"/>
              </a:lnSpc>
            </a:pP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ري</a:t>
            </a:r>
            <a:r>
              <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ادة الأعمال والتسويق</a:t>
            </a:r>
            <a:endParaRPr lang="ar-EG" sz="35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23" name="TextBox 23"/>
          <p:cNvSpPr txBox="1"/>
          <p:nvPr/>
        </p:nvSpPr>
        <p:spPr>
          <a:xfrm>
            <a:off x="468114" y="3040372"/>
            <a:ext cx="16791186" cy="518795"/>
          </a:xfrm>
          <a:prstGeom prst="rect">
            <a:avLst/>
          </a:prstGeom>
        </p:spPr>
        <p:txBody>
          <a:bodyPr lIns="0" tIns="0" rIns="0" bIns="0" rtlCol="0" anchor="t">
            <a:spAutoFit/>
          </a:bodyPr>
          <a:lstStyle/>
          <a:p>
            <a:pPr algn="r" rtl="1">
              <a:lnSpc>
                <a:spcPts val="3640"/>
              </a:lnSpc>
            </a:pPr>
            <a:r>
              <a:rPr lang="ar-EG" sz="3500">
                <a:solidFill>
                  <a:srgbClr val="F0F0F0"/>
                </a:solidFill>
                <a:latin typeface="Hacen Tunisia" panose="02000500000000000000"/>
                <a:ea typeface="Hacen Tunisia" panose="02000500000000000000"/>
                <a:cs typeface="Hacen Tunisia" panose="02000500000000000000"/>
                <a:sym typeface="Hacen Tunisia" panose="02000500000000000000"/>
                <a:rtl val="1"/>
              </a:rPr>
              <a:t> </a:t>
            </a:r>
            <a:r>
              <a:rPr lang="ar-EG" sz="3500">
                <a:solidFill>
                  <a:srgbClr val="F0F0F0"/>
                </a:solidFill>
                <a:latin typeface="Hacen Tunisia" panose="02000500000000000000"/>
                <a:ea typeface="Hacen Tunisia" panose="02000500000000000000"/>
                <a:cs typeface="Hacen Tunisia" panose="02000500000000000000"/>
                <a:sym typeface="Hacen Tunisia" panose="02000500000000000000"/>
                <a:rtl val="1"/>
              </a:rPr>
              <a:t>ا</a:t>
            </a:r>
            <a:r>
              <a:rPr lang="ar-EG" sz="3500">
                <a:solidFill>
                  <a:srgbClr val="F0F0F0"/>
                </a:solidFill>
                <a:latin typeface="Hacen Tunisia" panose="02000500000000000000"/>
                <a:ea typeface="Hacen Tunisia" panose="02000500000000000000"/>
                <a:cs typeface="Hacen Tunisia" panose="02000500000000000000"/>
                <a:sym typeface="Hacen Tunisia" panose="02000500000000000000"/>
                <a:rtl val="1"/>
              </a:rPr>
              <a:t>لخدمات : تطوير المواقع – تطبيقات الهاتف – أنظمة التحكم – لوحات التحكم – إدارة البيانات </a:t>
            </a:r>
            <a:endParaRPr lang="ar-EG" sz="35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24" name="TextBox 24"/>
          <p:cNvSpPr txBox="1"/>
          <p:nvPr/>
        </p:nvSpPr>
        <p:spPr>
          <a:xfrm>
            <a:off x="338011" y="4468487"/>
            <a:ext cx="17475520" cy="441960"/>
          </a:xfrm>
          <a:prstGeom prst="rect">
            <a:avLst/>
          </a:prstGeom>
        </p:spPr>
        <p:txBody>
          <a:bodyPr lIns="0" tIns="0" rIns="0" bIns="0" rtlCol="0" anchor="t">
            <a:spAutoFit/>
          </a:bodyPr>
          <a:lstStyle/>
          <a:p>
            <a:pPr algn="r" rtl="1">
              <a:lnSpc>
                <a:spcPts val="3120"/>
              </a:lnSpc>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ا</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لخدمات : تصميم الهوية البصرية – الإعلانات – تصميم واجهات التطبيقات – الشخصيات والمباني ثلاثية الأبعاد – الموشن غرافيك</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25" name="TextBox 25"/>
          <p:cNvSpPr txBox="1"/>
          <p:nvPr/>
        </p:nvSpPr>
        <p:spPr>
          <a:xfrm>
            <a:off x="406240" y="6121870"/>
            <a:ext cx="17475520" cy="441960"/>
          </a:xfrm>
          <a:prstGeom prst="rect">
            <a:avLst/>
          </a:prstGeom>
        </p:spPr>
        <p:txBody>
          <a:bodyPr lIns="0" tIns="0" rIns="0" bIns="0" rtlCol="0" anchor="t">
            <a:spAutoFit/>
          </a:bodyPr>
          <a:lstStyle/>
          <a:p>
            <a:pPr algn="r" rtl="1">
              <a:lnSpc>
                <a:spcPts val="3120"/>
              </a:lnSpc>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ا</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لخدمات الفرعية: مشاريع الأتمتة – أنظمة تحكم ذكية – إنترنت الأشياء – الروبوتات – أجهزة القياس والتحكم.</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26" name="TextBox 26"/>
          <p:cNvSpPr txBox="1"/>
          <p:nvPr/>
        </p:nvSpPr>
        <p:spPr>
          <a:xfrm>
            <a:off x="309436" y="7825975"/>
            <a:ext cx="17475520" cy="441960"/>
          </a:xfrm>
          <a:prstGeom prst="rect">
            <a:avLst/>
          </a:prstGeom>
        </p:spPr>
        <p:txBody>
          <a:bodyPr lIns="0" tIns="0" rIns="0" bIns="0" rtlCol="0" anchor="t">
            <a:spAutoFit/>
          </a:bodyPr>
          <a:lstStyle/>
          <a:p>
            <a:pPr algn="r" rtl="1">
              <a:lnSpc>
                <a:spcPts val="3120"/>
              </a:lnSpc>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ا</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لخدمات الفرعية: تصميم الأنظمة الشمسية – التحكم الصناعي – مراقبة الطاقة – مشاريع إلكترونية للطاقة الذكية</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27" name="TextBox 27"/>
          <p:cNvSpPr txBox="1"/>
          <p:nvPr/>
        </p:nvSpPr>
        <p:spPr>
          <a:xfrm>
            <a:off x="406240" y="9479358"/>
            <a:ext cx="17475520" cy="441960"/>
          </a:xfrm>
          <a:prstGeom prst="rect">
            <a:avLst/>
          </a:prstGeom>
        </p:spPr>
        <p:txBody>
          <a:bodyPr lIns="0" tIns="0" rIns="0" bIns="0" rtlCol="0" anchor="t">
            <a:spAutoFit/>
          </a:bodyPr>
          <a:lstStyle/>
          <a:p>
            <a:pPr algn="r" rtl="1">
              <a:lnSpc>
                <a:spcPts val="3120"/>
              </a:lnSpc>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ا</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لخدمات الفرعية: بناء المشاريع الرقمية – التسويق الإلكتروني – إدارة العلامة التجارية – تطوير المحتوى – استراتيجيات المبيعات.</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28" name="TextBox 28"/>
          <p:cNvSpPr txBox="1"/>
          <p:nvPr/>
        </p:nvSpPr>
        <p:spPr>
          <a:xfrm>
            <a:off x="1028700" y="925605"/>
            <a:ext cx="8910306" cy="441960"/>
          </a:xfrm>
          <a:prstGeom prst="rect">
            <a:avLst/>
          </a:prstGeom>
        </p:spPr>
        <p:txBody>
          <a:bodyPr lIns="0" tIns="0" rIns="0" bIns="0" rtlCol="0" anchor="t">
            <a:spAutoFit/>
          </a:bodyPr>
          <a:lstStyle/>
          <a:p>
            <a:pPr algn="r" rtl="1">
              <a:lnSpc>
                <a:spcPts val="3120"/>
              </a:lnSpc>
            </a:pPr>
            <a:r>
              <a:rPr lang="ar-EG" sz="3000">
                <a:solidFill>
                  <a:srgbClr val="000000"/>
                </a:solidFill>
                <a:latin typeface="Hacen Tunisia" panose="02000500000000000000"/>
                <a:ea typeface="Hacen Tunisia" panose="02000500000000000000"/>
                <a:cs typeface="Hacen Tunisia" panose="02000500000000000000"/>
                <a:sym typeface="Hacen Tunisia" panose="02000500000000000000"/>
                <a:rtl val="1"/>
              </a:rPr>
              <a:t>هذه هي ا</a:t>
            </a:r>
            <a:r>
              <a:rPr lang="ar-EG" sz="3000">
                <a:solidFill>
                  <a:srgbClr val="000000"/>
                </a:solidFill>
                <a:latin typeface="Hacen Tunisia" panose="02000500000000000000"/>
                <a:ea typeface="Hacen Tunisia" panose="02000500000000000000"/>
                <a:cs typeface="Hacen Tunisia" panose="02000500000000000000"/>
                <a:sym typeface="Hacen Tunisia" panose="02000500000000000000"/>
                <a:rtl val="1"/>
              </a:rPr>
              <a:t>لمجالات التي نبني من خلالها مهارات المستقبل</a:t>
            </a:r>
            <a:endParaRPr lang="ar-EG" sz="3000">
              <a:solidFill>
                <a:srgbClr val="000000"/>
              </a:solidFill>
              <a:latin typeface="Hacen Tunisia" panose="02000500000000000000"/>
              <a:ea typeface="Hacen Tunisia" panose="02000500000000000000"/>
              <a:cs typeface="Hacen Tunisia" panose="02000500000000000000"/>
              <a:sym typeface="Hacen Tunisia"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8303"/>
            </a:stretch>
          </a:blipFill>
        </p:spPr>
      </p:sp>
      <p:sp>
        <p:nvSpPr>
          <p:cNvPr id="3" name="TextBox 3"/>
          <p:cNvSpPr txBox="1"/>
          <p:nvPr/>
        </p:nvSpPr>
        <p:spPr>
          <a:xfrm>
            <a:off x="12183409" y="460377"/>
            <a:ext cx="5356184" cy="749300"/>
          </a:xfrm>
          <a:prstGeom prst="rect">
            <a:avLst/>
          </a:prstGeom>
        </p:spPr>
        <p:txBody>
          <a:bodyPr lIns="0" tIns="0" rIns="0" bIns="0" rtlCol="0" anchor="t">
            <a:spAutoFit/>
          </a:bodyPr>
          <a:lstStyle/>
          <a:p>
            <a:pPr algn="r" rtl="1">
              <a:lnSpc>
                <a:spcPts val="5200"/>
              </a:lnSpc>
            </a:pPr>
            <a:r>
              <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ا</a:t>
            </a:r>
            <a:r>
              <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لبرمجة والتطوير </a:t>
            </a:r>
            <a:endParaRPr lang="ar-EG" sz="5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4" name="TextBox 4"/>
          <p:cNvSpPr txBox="1"/>
          <p:nvPr/>
        </p:nvSpPr>
        <p:spPr>
          <a:xfrm>
            <a:off x="1302172" y="1047750"/>
            <a:ext cx="1646158" cy="586105"/>
          </a:xfrm>
          <a:prstGeom prst="rect">
            <a:avLst/>
          </a:prstGeom>
        </p:spPr>
        <p:txBody>
          <a:bodyPr lIns="0" tIns="0" rIns="0" bIns="0" rtlCol="0" anchor="t">
            <a:spAutoFit/>
          </a:bodyPr>
          <a:lstStyle/>
          <a:p>
            <a:pPr marL="0" lvl="0" indent="0" algn="r" rtl="1">
              <a:lnSpc>
                <a:spcPts val="4160"/>
              </a:lnSpc>
              <a:spcBef>
                <a:spcPct val="0"/>
              </a:spcBef>
            </a:pPr>
            <a:r>
              <a:rPr lang="ar-EG" sz="4000" u="none" strike="noStrik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موقع </a:t>
            </a:r>
            <a:endParaRPr lang="ar-EG" sz="4000" u="none" strike="noStrik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5" name="TextBox 5"/>
          <p:cNvSpPr txBox="1"/>
          <p:nvPr/>
        </p:nvSpPr>
        <p:spPr>
          <a:xfrm>
            <a:off x="1302172" y="2754134"/>
            <a:ext cx="1646158" cy="586105"/>
          </a:xfrm>
          <a:prstGeom prst="rect">
            <a:avLst/>
          </a:prstGeom>
        </p:spPr>
        <p:txBody>
          <a:bodyPr lIns="0" tIns="0" rIns="0" bIns="0" rtlCol="0" anchor="t">
            <a:spAutoFit/>
          </a:bodyPr>
          <a:lstStyle/>
          <a:p>
            <a:pPr marL="0" lvl="0" indent="0" algn="r" rtl="1">
              <a:lnSpc>
                <a:spcPts val="4160"/>
              </a:lnSpc>
              <a:spcBef>
                <a:spcPct val="0"/>
              </a:spcBef>
            </a:pPr>
            <a:r>
              <a:rPr lang="ar-EG" sz="4000" u="none" strike="noStrik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تطبيق</a:t>
            </a:r>
            <a:endParaRPr lang="ar-EG" sz="4000" u="none" strike="noStrik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6" name="TextBox 6"/>
          <p:cNvSpPr txBox="1"/>
          <p:nvPr/>
        </p:nvSpPr>
        <p:spPr>
          <a:xfrm>
            <a:off x="370378" y="4570720"/>
            <a:ext cx="3188748" cy="586105"/>
          </a:xfrm>
          <a:prstGeom prst="rect">
            <a:avLst/>
          </a:prstGeom>
        </p:spPr>
        <p:txBody>
          <a:bodyPr lIns="0" tIns="0" rIns="0" bIns="0" rtlCol="0" anchor="t">
            <a:spAutoFit/>
          </a:bodyPr>
          <a:lstStyle/>
          <a:p>
            <a:pPr marL="0" lvl="0" indent="0" algn="r" rtl="1">
              <a:lnSpc>
                <a:spcPts val="4160"/>
              </a:lnSpc>
              <a:spcBef>
                <a:spcPct val="0"/>
              </a:spcBef>
            </a:pPr>
            <a:r>
              <a:rPr lang="ar-EG" sz="4000" u="none" strike="noStrik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قاعدة بيانات</a:t>
            </a:r>
            <a:endParaRPr lang="ar-EG" sz="4000" u="none" strike="noStrik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7" name="TextBox 7"/>
          <p:cNvSpPr txBox="1"/>
          <p:nvPr/>
        </p:nvSpPr>
        <p:spPr>
          <a:xfrm>
            <a:off x="1778135" y="5885889"/>
            <a:ext cx="1170194" cy="586105"/>
          </a:xfrm>
          <a:prstGeom prst="rect">
            <a:avLst/>
          </a:prstGeom>
        </p:spPr>
        <p:txBody>
          <a:bodyPr lIns="0" tIns="0" rIns="0" bIns="0" rtlCol="0" anchor="t">
            <a:spAutoFit/>
          </a:bodyPr>
          <a:lstStyle/>
          <a:p>
            <a:pPr marL="0" lvl="0" indent="0" algn="r" rtl="1">
              <a:lnSpc>
                <a:spcPts val="4160"/>
              </a:lnSpc>
              <a:spcBef>
                <a:spcPct val="0"/>
              </a:spcBef>
            </a:pPr>
            <a:r>
              <a:rPr lang="en-US" sz="4000" u="none" strike="noStrik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Pr>
              <a:t>AI</a:t>
            </a:r>
            <a:endParaRPr lang="en-US" sz="4000" u="none" strike="noStrike">
              <a:solidFill>
                <a:srgbClr val="F0F0F0"/>
              </a:solidFill>
              <a:latin typeface="Hacen Tunisia Bold" panose="02000500000000000000"/>
              <a:ea typeface="Hacen Tunisia Bold" panose="02000500000000000000"/>
              <a:cs typeface="Hacen Tunisia Bold" panose="02000500000000000000"/>
              <a:sym typeface="Hacen Tunisia Bold" panose="02000500000000000000"/>
            </a:endParaRPr>
          </a:p>
        </p:txBody>
      </p:sp>
      <p:sp>
        <p:nvSpPr>
          <p:cNvPr id="8" name="TextBox 8"/>
          <p:cNvSpPr txBox="1"/>
          <p:nvPr/>
        </p:nvSpPr>
        <p:spPr>
          <a:xfrm>
            <a:off x="0" y="8041894"/>
            <a:ext cx="2948330" cy="586105"/>
          </a:xfrm>
          <a:prstGeom prst="rect">
            <a:avLst/>
          </a:prstGeom>
        </p:spPr>
        <p:txBody>
          <a:bodyPr lIns="0" tIns="0" rIns="0" bIns="0" rtlCol="0" anchor="t">
            <a:spAutoFit/>
          </a:bodyPr>
          <a:lstStyle/>
          <a:p>
            <a:pPr algn="r" rtl="1">
              <a:lnSpc>
                <a:spcPts val="4160"/>
              </a:lnSpc>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لوحة تحكم</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9" name="TextBox 9"/>
          <p:cNvSpPr txBox="1"/>
          <p:nvPr/>
        </p:nvSpPr>
        <p:spPr>
          <a:xfrm>
            <a:off x="12183409" y="1450586"/>
            <a:ext cx="5356184" cy="441960"/>
          </a:xfrm>
          <a:prstGeom prst="rect">
            <a:avLst/>
          </a:prstGeom>
        </p:spPr>
        <p:txBody>
          <a:bodyPr lIns="0" tIns="0" rIns="0" bIns="0" rtlCol="0" anchor="t">
            <a:spAutoFit/>
          </a:bodyPr>
          <a:lstStyle/>
          <a:p>
            <a:pPr algn="r" rtl="1">
              <a:lnSpc>
                <a:spcPts val="3120"/>
              </a:lnSpc>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من </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ا</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لفكرة إلى النظام</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0" name="TextBox 10"/>
          <p:cNvSpPr txBox="1"/>
          <p:nvPr/>
        </p:nvSpPr>
        <p:spPr>
          <a:xfrm>
            <a:off x="6260591" y="276681"/>
            <a:ext cx="4582070" cy="1504037"/>
          </a:xfrm>
          <a:prstGeom prst="rect">
            <a:avLst/>
          </a:prstGeom>
        </p:spPr>
        <p:txBody>
          <a:bodyPr lIns="0" tIns="0" rIns="0" bIns="0" rtlCol="0" anchor="t">
            <a:spAutoFit/>
          </a:bodyPr>
          <a:lstStyle/>
          <a:p>
            <a:pPr algn="r" rtl="1">
              <a:lnSpc>
                <a:spcPts val="3345"/>
              </a:lnSpc>
              <a:spcBef>
                <a:spcPct val="0"/>
              </a:spcBef>
            </a:pPr>
            <a:r>
              <a:rPr lang="ar-EG" sz="321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 تطوير الويب:</a:t>
            </a:r>
            <a:endParaRPr lang="ar-EG" sz="321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r" rtl="1">
              <a:lnSpc>
                <a:spcPts val="3345"/>
              </a:lnSpc>
              <a:spcBef>
                <a:spcPct val="0"/>
              </a:spcBef>
            </a:pPr>
          </a:p>
          <a:p>
            <a:pPr algn="r" rtl="1">
              <a:lnSpc>
                <a:spcPts val="2410"/>
              </a:lnSpc>
              <a:spcBef>
                <a:spcPct val="0"/>
              </a:spcBef>
            </a:pPr>
            <a:r>
              <a:rPr lang="ar-EG" sz="2315">
                <a:solidFill>
                  <a:srgbClr val="F0F0F0"/>
                </a:solidFill>
                <a:latin typeface="Hacen Tunisia" panose="02000500000000000000"/>
                <a:ea typeface="Hacen Tunisia" panose="02000500000000000000"/>
                <a:cs typeface="Hacen Tunisia" panose="02000500000000000000"/>
                <a:sym typeface="Hacen Tunisia" panose="02000500000000000000"/>
                <a:rtl val="1"/>
              </a:rPr>
              <a:t> </a:t>
            </a:r>
            <a:r>
              <a:rPr lang="ar-EG" sz="2315">
                <a:solidFill>
                  <a:srgbClr val="F0F0F0"/>
                </a:solidFill>
                <a:latin typeface="Hacen Tunisia" panose="02000500000000000000"/>
                <a:ea typeface="Hacen Tunisia" panose="02000500000000000000"/>
                <a:cs typeface="Hacen Tunisia" panose="02000500000000000000"/>
                <a:sym typeface="Hacen Tunisia" panose="02000500000000000000"/>
                <a:rtl val="1"/>
              </a:rPr>
              <a:t>إنشاء مواقع تفاعلية احترافية باستخدام </a:t>
            </a:r>
            <a:r>
              <a:rPr lang="en-US" sz="2315">
                <a:solidFill>
                  <a:srgbClr val="F0F0F0"/>
                </a:solidFill>
                <a:latin typeface="Hacen Tunisia" panose="02000500000000000000"/>
                <a:ea typeface="Hacen Tunisia" panose="02000500000000000000"/>
                <a:cs typeface="Hacen Tunisia" panose="02000500000000000000"/>
                <a:sym typeface="Hacen Tunisia" panose="02000500000000000000"/>
              </a:rPr>
              <a:t>HTML, CSS, JavaScript, PHP, Python</a:t>
            </a:r>
            <a:r>
              <a:rPr lang="ar-EG" sz="2315">
                <a:solidFill>
                  <a:srgbClr val="F0F0F0"/>
                </a:solidFill>
                <a:latin typeface="Hacen Tunisia" panose="02000500000000000000"/>
                <a:ea typeface="Hacen Tunisia" panose="02000500000000000000"/>
                <a:cs typeface="Hacen Tunisia" panose="02000500000000000000"/>
                <a:sym typeface="Hacen Tunisia" panose="02000500000000000000"/>
                <a:rtl val="1"/>
              </a:rPr>
              <a:t>.</a:t>
            </a:r>
            <a:r>
              <a:rPr lang="ar-EG" sz="2315">
                <a:solidFill>
                  <a:srgbClr val="F0F0F0"/>
                </a:solidFill>
                <a:latin typeface="Hacen Tunisia" panose="02000500000000000000"/>
                <a:ea typeface="Hacen Tunisia" panose="02000500000000000000"/>
                <a:cs typeface="Hacen Tunisia" panose="02000500000000000000"/>
                <a:sym typeface="Hacen Tunisia" panose="02000500000000000000"/>
                <a:rtl val="1"/>
              </a:rPr>
              <a:t>.</a:t>
            </a:r>
            <a:endParaRPr lang="ar-EG" sz="2315">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1" name="TextBox 11"/>
          <p:cNvSpPr txBox="1"/>
          <p:nvPr/>
        </p:nvSpPr>
        <p:spPr>
          <a:xfrm>
            <a:off x="5930312" y="2206175"/>
            <a:ext cx="5242627" cy="1349756"/>
          </a:xfrm>
          <a:prstGeom prst="rect">
            <a:avLst/>
          </a:prstGeom>
        </p:spPr>
        <p:txBody>
          <a:bodyPr lIns="0" tIns="0" rIns="0" bIns="0" rtlCol="0" anchor="t">
            <a:spAutoFit/>
          </a:bodyPr>
          <a:lstStyle/>
          <a:p>
            <a:pPr algn="ctr" rtl="1">
              <a:lnSpc>
                <a:spcPts val="312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تطبيقات الهاتف (</a:t>
            </a:r>
            <a:r>
              <a:rPr lang="en-US" sz="3000">
                <a:solidFill>
                  <a:srgbClr val="F0F0F0"/>
                </a:solidFill>
                <a:latin typeface="Hacen Tunisia" panose="02000500000000000000"/>
                <a:ea typeface="Hacen Tunisia" panose="02000500000000000000"/>
                <a:cs typeface="Hacen Tunisia" panose="02000500000000000000"/>
                <a:sym typeface="Hacen Tunisia" panose="02000500000000000000"/>
              </a:rPr>
              <a:t>Android &amp; iOS</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2445"/>
              </a:lnSpc>
              <a:spcBef>
                <a:spcPct val="0"/>
              </a:spcBef>
            </a:pPr>
            <a:r>
              <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rPr>
              <a:t> </a:t>
            </a:r>
            <a:endPar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2445"/>
              </a:lnSpc>
              <a:spcBef>
                <a:spcPct val="0"/>
              </a:spcBef>
            </a:pPr>
            <a:r>
              <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rPr>
              <a:t>برمجة تطبيقات متعددة المنصات باستخدام </a:t>
            </a:r>
            <a:r>
              <a:rPr lang="en-US" sz="2350">
                <a:solidFill>
                  <a:srgbClr val="F0F0F0"/>
                </a:solidFill>
                <a:latin typeface="Hacen Tunisia" panose="02000500000000000000"/>
                <a:ea typeface="Hacen Tunisia" panose="02000500000000000000"/>
                <a:cs typeface="Hacen Tunisia" panose="02000500000000000000"/>
                <a:sym typeface="Hacen Tunisia" panose="02000500000000000000"/>
              </a:rPr>
              <a:t>Flutter</a:t>
            </a:r>
            <a:r>
              <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rPr>
              <a:t> و</a:t>
            </a:r>
            <a:r>
              <a:rPr lang="en-US" sz="2350">
                <a:solidFill>
                  <a:srgbClr val="F0F0F0"/>
                </a:solidFill>
                <a:latin typeface="Hacen Tunisia" panose="02000500000000000000"/>
                <a:ea typeface="Hacen Tunisia" panose="02000500000000000000"/>
                <a:cs typeface="Hacen Tunisia" panose="02000500000000000000"/>
                <a:sym typeface="Hacen Tunisia" panose="02000500000000000000"/>
              </a:rPr>
              <a:t>Dart</a:t>
            </a:r>
            <a:r>
              <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rPr>
              <a:t>.</a:t>
            </a:r>
            <a:endPar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2" name="TextBox 12"/>
          <p:cNvSpPr txBox="1"/>
          <p:nvPr/>
        </p:nvSpPr>
        <p:spPr>
          <a:xfrm>
            <a:off x="5667628" y="4019487"/>
            <a:ext cx="4597076" cy="1349756"/>
          </a:xfrm>
          <a:prstGeom prst="rect">
            <a:avLst/>
          </a:prstGeom>
        </p:spPr>
        <p:txBody>
          <a:bodyPr lIns="0" tIns="0" rIns="0" bIns="0" rtlCol="0" anchor="t">
            <a:spAutoFit/>
          </a:bodyPr>
          <a:lstStyle/>
          <a:p>
            <a:pPr algn="ctr" rtl="1">
              <a:lnSpc>
                <a:spcPts val="312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الأنظمة وقواعد البيانات:</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2445"/>
              </a:lnSpc>
              <a:spcBef>
                <a:spcPct val="0"/>
              </a:spcBef>
            </a:pPr>
          </a:p>
          <a:p>
            <a:pPr algn="ctr" rtl="1">
              <a:lnSpc>
                <a:spcPts val="2445"/>
              </a:lnSpc>
              <a:spcBef>
                <a:spcPct val="0"/>
              </a:spcBef>
            </a:pPr>
            <a:r>
              <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rPr>
              <a:t> تصميم أنظمة إدارة متكاملة باستخدام </a:t>
            </a:r>
            <a:r>
              <a:rPr lang="en-US" sz="2350">
                <a:solidFill>
                  <a:srgbClr val="F0F0F0"/>
                </a:solidFill>
                <a:latin typeface="Hacen Tunisia" panose="02000500000000000000"/>
                <a:ea typeface="Hacen Tunisia" panose="02000500000000000000"/>
                <a:cs typeface="Hacen Tunisia" panose="02000500000000000000"/>
                <a:sym typeface="Hacen Tunisia" panose="02000500000000000000"/>
              </a:rPr>
              <a:t>MySQL, Firebase, SQL Server</a:t>
            </a:r>
            <a:endParaRPr lang="en-US" sz="2350">
              <a:solidFill>
                <a:srgbClr val="F0F0F0"/>
              </a:solidFill>
              <a:latin typeface="Hacen Tunisia" panose="02000500000000000000"/>
              <a:ea typeface="Hacen Tunisia" panose="02000500000000000000"/>
              <a:cs typeface="Hacen Tunisia" panose="02000500000000000000"/>
              <a:sym typeface="Hacen Tunisia" panose="02000500000000000000"/>
            </a:endParaRPr>
          </a:p>
        </p:txBody>
      </p:sp>
      <p:sp>
        <p:nvSpPr>
          <p:cNvPr id="13" name="TextBox 13"/>
          <p:cNvSpPr txBox="1"/>
          <p:nvPr/>
        </p:nvSpPr>
        <p:spPr>
          <a:xfrm>
            <a:off x="6692464" y="7949862"/>
            <a:ext cx="4712573" cy="1349756"/>
          </a:xfrm>
          <a:prstGeom prst="rect">
            <a:avLst/>
          </a:prstGeom>
        </p:spPr>
        <p:txBody>
          <a:bodyPr lIns="0" tIns="0" rIns="0" bIns="0" rtlCol="0" anchor="t">
            <a:spAutoFit/>
          </a:bodyPr>
          <a:lstStyle/>
          <a:p>
            <a:pPr algn="ctr" rtl="1">
              <a:lnSpc>
                <a:spcPts val="312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لوحات التحكم والأنظمة الذكية:</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2445"/>
              </a:lnSpc>
              <a:spcBef>
                <a:spcPct val="0"/>
              </a:spcBef>
            </a:pPr>
          </a:p>
          <a:p>
            <a:pPr algn="ctr" rtl="1">
              <a:lnSpc>
                <a:spcPts val="2445"/>
              </a:lnSpc>
              <a:spcBef>
                <a:spcPct val="0"/>
              </a:spcBef>
            </a:pPr>
            <a:r>
              <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rPr>
              <a:t> ربط البرمجة بالإلكترونيات والتحكم الآلي في المشاريع الصناعية</a:t>
            </a:r>
            <a:endPar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4" name="TextBox 14"/>
          <p:cNvSpPr txBox="1"/>
          <p:nvPr/>
        </p:nvSpPr>
        <p:spPr>
          <a:xfrm>
            <a:off x="6144102" y="6057181"/>
            <a:ext cx="5356184" cy="1349756"/>
          </a:xfrm>
          <a:prstGeom prst="rect">
            <a:avLst/>
          </a:prstGeom>
        </p:spPr>
        <p:txBody>
          <a:bodyPr lIns="0" tIns="0" rIns="0" bIns="0" rtlCol="0" anchor="t">
            <a:spAutoFit/>
          </a:bodyPr>
          <a:lstStyle/>
          <a:p>
            <a:pPr algn="ctr" rtl="1">
              <a:lnSpc>
                <a:spcPts val="312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الذكاء الاصطناعي:</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2445"/>
              </a:lnSpc>
              <a:spcBef>
                <a:spcPct val="0"/>
              </a:spcBef>
            </a:pPr>
          </a:p>
          <a:p>
            <a:pPr algn="ctr" rtl="1">
              <a:lnSpc>
                <a:spcPts val="2445"/>
              </a:lnSpc>
            </a:pPr>
            <a:r>
              <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rPr>
              <a:t>تحليل بيانات  تحكم ، تعلم ،روبوتات ذكية.</a:t>
            </a:r>
            <a:endPar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ctr" rtl="1">
              <a:lnSpc>
                <a:spcPts val="2445"/>
              </a:lnSpc>
            </a:pPr>
            <a:r>
              <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rPr>
              <a:t> </a:t>
            </a:r>
            <a:r>
              <a:rPr lang="en-US" sz="2350">
                <a:solidFill>
                  <a:srgbClr val="F0F0F0"/>
                </a:solidFill>
                <a:latin typeface="Hacen Tunisia" panose="02000500000000000000"/>
                <a:ea typeface="Hacen Tunisia" panose="02000500000000000000"/>
                <a:cs typeface="Hacen Tunisia" panose="02000500000000000000"/>
                <a:sym typeface="Hacen Tunisia" panose="02000500000000000000"/>
              </a:rPr>
              <a:t>Python  ChatGPT API  TensorFlow</a:t>
            </a:r>
            <a:r>
              <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rPr>
              <a:t> </a:t>
            </a:r>
            <a:endParaRPr lang="ar-EG" sz="235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5" name="TextBox 15"/>
          <p:cNvSpPr txBox="1"/>
          <p:nvPr/>
        </p:nvSpPr>
        <p:spPr>
          <a:xfrm>
            <a:off x="15972190" y="4845050"/>
            <a:ext cx="1722715" cy="749300"/>
          </a:xfrm>
          <a:prstGeom prst="rect">
            <a:avLst/>
          </a:prstGeom>
        </p:spPr>
        <p:txBody>
          <a:bodyPr lIns="0" tIns="0" rIns="0" bIns="0" rtlCol="0" anchor="t">
            <a:spAutoFit/>
          </a:bodyPr>
          <a:lstStyle/>
          <a:p>
            <a:pPr algn="ctr" rtl="1">
              <a:lnSpc>
                <a:spcPts val="5200"/>
              </a:lnSpc>
              <a:spcBef>
                <a:spcPct val="0"/>
              </a:spcBef>
            </a:pPr>
            <a:r>
              <a:rPr lang="ar-EG" sz="5000">
                <a:solidFill>
                  <a:srgbClr val="F0F0F0"/>
                </a:solidFill>
                <a:latin typeface="Hacen Tunisia" panose="02000500000000000000"/>
                <a:ea typeface="Hacen Tunisia" panose="02000500000000000000"/>
                <a:cs typeface="Hacen Tunisia" panose="02000500000000000000"/>
                <a:sym typeface="Hacen Tunisia" panose="02000500000000000000"/>
                <a:rtl val="1"/>
              </a:rPr>
              <a:t>الفكرة </a:t>
            </a:r>
            <a:endParaRPr lang="ar-EG" sz="5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6" name="AutoShape 16"/>
          <p:cNvSpPr/>
          <p:nvPr/>
        </p:nvSpPr>
        <p:spPr>
          <a:xfrm>
            <a:off x="3093495" y="1450586"/>
            <a:ext cx="12783862" cy="3801732"/>
          </a:xfrm>
          <a:prstGeom prst="line">
            <a:avLst/>
          </a:prstGeom>
          <a:ln w="200025" cap="rnd">
            <a:solidFill>
              <a:srgbClr val="4B70F6"/>
            </a:solidFill>
            <a:prstDash val="solid"/>
            <a:headEnd type="arrow" w="med" len="sm"/>
            <a:tailEnd type="none" w="sm" len="sm"/>
          </a:ln>
        </p:spPr>
      </p:sp>
      <p:sp>
        <p:nvSpPr>
          <p:cNvPr id="17" name="AutoShape 17"/>
          <p:cNvSpPr/>
          <p:nvPr/>
        </p:nvSpPr>
        <p:spPr>
          <a:xfrm>
            <a:off x="3160170" y="3114497"/>
            <a:ext cx="12575498" cy="2100441"/>
          </a:xfrm>
          <a:prstGeom prst="line">
            <a:avLst/>
          </a:prstGeom>
          <a:ln w="200025" cap="rnd">
            <a:solidFill>
              <a:srgbClr val="FE802E"/>
            </a:solidFill>
            <a:prstDash val="solid"/>
            <a:headEnd type="arrow" w="med" len="sm"/>
            <a:tailEnd type="none" w="sm" len="sm"/>
          </a:ln>
        </p:spPr>
      </p:sp>
      <p:sp>
        <p:nvSpPr>
          <p:cNvPr id="18" name="AutoShape 18"/>
          <p:cNvSpPr/>
          <p:nvPr/>
        </p:nvSpPr>
        <p:spPr>
          <a:xfrm>
            <a:off x="3748345" y="4931082"/>
            <a:ext cx="11512260" cy="283855"/>
          </a:xfrm>
          <a:prstGeom prst="line">
            <a:avLst/>
          </a:prstGeom>
          <a:ln w="200025" cap="rnd">
            <a:solidFill>
              <a:srgbClr val="FDBD00"/>
            </a:solidFill>
            <a:prstDash val="solid"/>
            <a:headEnd type="arrow" w="med" len="sm"/>
            <a:tailEnd type="none" w="sm" len="sm"/>
          </a:ln>
        </p:spPr>
      </p:sp>
      <p:sp>
        <p:nvSpPr>
          <p:cNvPr id="19" name="AutoShape 19"/>
          <p:cNvSpPr/>
          <p:nvPr/>
        </p:nvSpPr>
        <p:spPr>
          <a:xfrm flipV="1">
            <a:off x="3372510" y="5214938"/>
            <a:ext cx="11488991" cy="1031314"/>
          </a:xfrm>
          <a:prstGeom prst="line">
            <a:avLst/>
          </a:prstGeom>
          <a:ln w="200025" cap="rnd">
            <a:solidFill>
              <a:srgbClr val="735FE4"/>
            </a:solidFill>
            <a:prstDash val="solid"/>
            <a:headEnd type="arrow" w="med" len="sm"/>
            <a:tailEnd type="none" w="sm" len="sm"/>
          </a:ln>
        </p:spPr>
      </p:sp>
      <p:sp>
        <p:nvSpPr>
          <p:cNvPr id="20" name="AutoShape 20"/>
          <p:cNvSpPr/>
          <p:nvPr/>
        </p:nvSpPr>
        <p:spPr>
          <a:xfrm flipV="1">
            <a:off x="3093495" y="5214938"/>
            <a:ext cx="11375336" cy="2807907"/>
          </a:xfrm>
          <a:prstGeom prst="line">
            <a:avLst/>
          </a:prstGeom>
          <a:ln w="200025" cap="rnd">
            <a:solidFill>
              <a:srgbClr val="F0F0F0"/>
            </a:solidFill>
            <a:prstDash val="solid"/>
            <a:headEnd type="arrow" w="med"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467977"/>
          </a:xfrm>
          <a:custGeom>
            <a:avLst/>
            <a:gdLst/>
            <a:ahLst/>
            <a:cxnLst/>
            <a:rect l="l" t="t" r="r" b="b"/>
            <a:pathLst>
              <a:path w="18288000" h="10467977">
                <a:moveTo>
                  <a:pt x="0" y="0"/>
                </a:moveTo>
                <a:lnTo>
                  <a:pt x="18288000" y="0"/>
                </a:lnTo>
                <a:lnTo>
                  <a:pt x="18288000" y="10467977"/>
                </a:lnTo>
                <a:lnTo>
                  <a:pt x="0" y="10467977"/>
                </a:lnTo>
                <a:lnTo>
                  <a:pt x="0" y="0"/>
                </a:lnTo>
                <a:close/>
              </a:path>
            </a:pathLst>
          </a:custGeom>
          <a:blipFill>
            <a:blip r:embed="rId1">
              <a:alphaModFix amt="35000"/>
            </a:blip>
            <a:stretch>
              <a:fillRect l="-1576" r="-1774" b="-20481"/>
            </a:stretch>
          </a:blipFill>
        </p:spPr>
      </p:sp>
      <p:grpSp>
        <p:nvGrpSpPr>
          <p:cNvPr id="3" name="Group 3"/>
          <p:cNvGrpSpPr/>
          <p:nvPr/>
        </p:nvGrpSpPr>
        <p:grpSpPr>
          <a:xfrm rot="0">
            <a:off x="9341807" y="3189305"/>
            <a:ext cx="7051171" cy="4226977"/>
            <a:chOff x="0" y="0"/>
            <a:chExt cx="1857098" cy="1113278"/>
          </a:xfrm>
        </p:grpSpPr>
        <p:sp>
          <p:nvSpPr>
            <p:cNvPr id="4" name="Freeform 4"/>
            <p:cNvSpPr/>
            <p:nvPr/>
          </p:nvSpPr>
          <p:spPr>
            <a:xfrm>
              <a:off x="0" y="0"/>
              <a:ext cx="1857098" cy="1113278"/>
            </a:xfrm>
            <a:custGeom>
              <a:avLst/>
              <a:gdLst/>
              <a:ahLst/>
              <a:cxnLst/>
              <a:rect l="l" t="t" r="r" b="b"/>
              <a:pathLst>
                <a:path w="1857098" h="1113278">
                  <a:moveTo>
                    <a:pt x="60388" y="0"/>
                  </a:moveTo>
                  <a:lnTo>
                    <a:pt x="1796710" y="0"/>
                  </a:lnTo>
                  <a:cubicBezTo>
                    <a:pt x="1830062" y="0"/>
                    <a:pt x="1857098" y="27037"/>
                    <a:pt x="1857098" y="60388"/>
                  </a:cubicBezTo>
                  <a:lnTo>
                    <a:pt x="1857098" y="1052890"/>
                  </a:lnTo>
                  <a:cubicBezTo>
                    <a:pt x="1857098" y="1086241"/>
                    <a:pt x="1830062" y="1113278"/>
                    <a:pt x="1796710" y="1113278"/>
                  </a:cubicBezTo>
                  <a:lnTo>
                    <a:pt x="60388" y="1113278"/>
                  </a:lnTo>
                  <a:cubicBezTo>
                    <a:pt x="27037" y="1113278"/>
                    <a:pt x="0" y="1086241"/>
                    <a:pt x="0" y="1052890"/>
                  </a:cubicBezTo>
                  <a:lnTo>
                    <a:pt x="0" y="60388"/>
                  </a:lnTo>
                  <a:cubicBezTo>
                    <a:pt x="0" y="27037"/>
                    <a:pt x="27037" y="0"/>
                    <a:pt x="60388" y="0"/>
                  </a:cubicBezTo>
                  <a:close/>
                </a:path>
              </a:pathLst>
            </a:custGeom>
            <a:solidFill>
              <a:srgbClr val="010D54"/>
            </a:solidFill>
          </p:spPr>
        </p:sp>
        <p:sp>
          <p:nvSpPr>
            <p:cNvPr id="5" name="TextBox 5"/>
            <p:cNvSpPr txBox="1"/>
            <p:nvPr/>
          </p:nvSpPr>
          <p:spPr>
            <a:xfrm>
              <a:off x="0" y="-95250"/>
              <a:ext cx="1857098" cy="1208528"/>
            </a:xfrm>
            <a:prstGeom prst="rect">
              <a:avLst/>
            </a:prstGeom>
          </p:spPr>
          <p:txBody>
            <a:bodyPr lIns="50800" tIns="50800" rIns="50800" bIns="50800" rtlCol="0" anchor="ctr"/>
            <a:lstStyle/>
            <a:p>
              <a:pPr algn="ctr">
                <a:lnSpc>
                  <a:spcPts val="4200"/>
                </a:lnSpc>
              </a:pPr>
            </a:p>
          </p:txBody>
        </p:sp>
      </p:grpSp>
      <p:grpSp>
        <p:nvGrpSpPr>
          <p:cNvPr id="6" name="Group 6"/>
          <p:cNvGrpSpPr/>
          <p:nvPr/>
        </p:nvGrpSpPr>
        <p:grpSpPr>
          <a:xfrm rot="0">
            <a:off x="1895022" y="3189305"/>
            <a:ext cx="7051171" cy="4226977"/>
            <a:chOff x="0" y="0"/>
            <a:chExt cx="1857098" cy="1113278"/>
          </a:xfrm>
        </p:grpSpPr>
        <p:sp>
          <p:nvSpPr>
            <p:cNvPr id="7" name="Freeform 7"/>
            <p:cNvSpPr/>
            <p:nvPr/>
          </p:nvSpPr>
          <p:spPr>
            <a:xfrm>
              <a:off x="0" y="0"/>
              <a:ext cx="1857098" cy="1113278"/>
            </a:xfrm>
            <a:custGeom>
              <a:avLst/>
              <a:gdLst/>
              <a:ahLst/>
              <a:cxnLst/>
              <a:rect l="l" t="t" r="r" b="b"/>
              <a:pathLst>
                <a:path w="1857098" h="1113278">
                  <a:moveTo>
                    <a:pt x="60388" y="0"/>
                  </a:moveTo>
                  <a:lnTo>
                    <a:pt x="1796710" y="0"/>
                  </a:lnTo>
                  <a:cubicBezTo>
                    <a:pt x="1830062" y="0"/>
                    <a:pt x="1857098" y="27037"/>
                    <a:pt x="1857098" y="60388"/>
                  </a:cubicBezTo>
                  <a:lnTo>
                    <a:pt x="1857098" y="1052890"/>
                  </a:lnTo>
                  <a:cubicBezTo>
                    <a:pt x="1857098" y="1086241"/>
                    <a:pt x="1830062" y="1113278"/>
                    <a:pt x="1796710" y="1113278"/>
                  </a:cubicBezTo>
                  <a:lnTo>
                    <a:pt x="60388" y="1113278"/>
                  </a:lnTo>
                  <a:cubicBezTo>
                    <a:pt x="27037" y="1113278"/>
                    <a:pt x="0" y="1086241"/>
                    <a:pt x="0" y="1052890"/>
                  </a:cubicBezTo>
                  <a:lnTo>
                    <a:pt x="0" y="60388"/>
                  </a:lnTo>
                  <a:cubicBezTo>
                    <a:pt x="0" y="27037"/>
                    <a:pt x="27037" y="0"/>
                    <a:pt x="60388" y="0"/>
                  </a:cubicBezTo>
                  <a:close/>
                </a:path>
              </a:pathLst>
            </a:custGeom>
            <a:solidFill>
              <a:srgbClr val="6B32B4"/>
            </a:solidFill>
          </p:spPr>
        </p:sp>
        <p:sp>
          <p:nvSpPr>
            <p:cNvPr id="8" name="TextBox 8"/>
            <p:cNvSpPr txBox="1"/>
            <p:nvPr/>
          </p:nvSpPr>
          <p:spPr>
            <a:xfrm>
              <a:off x="0" y="-95250"/>
              <a:ext cx="1857098" cy="1208528"/>
            </a:xfrm>
            <a:prstGeom prst="rect">
              <a:avLst/>
            </a:prstGeom>
          </p:spPr>
          <p:txBody>
            <a:bodyPr lIns="50800" tIns="50800" rIns="50800" bIns="50800" rtlCol="0" anchor="ctr"/>
            <a:lstStyle/>
            <a:p>
              <a:pPr algn="ctr">
                <a:lnSpc>
                  <a:spcPts val="4200"/>
                </a:lnSpc>
              </a:pPr>
            </a:p>
          </p:txBody>
        </p:sp>
      </p:grpSp>
      <p:sp>
        <p:nvSpPr>
          <p:cNvPr id="9" name="TextBox 9"/>
          <p:cNvSpPr txBox="1"/>
          <p:nvPr/>
        </p:nvSpPr>
        <p:spPr>
          <a:xfrm>
            <a:off x="12183409" y="460377"/>
            <a:ext cx="5356184" cy="749300"/>
          </a:xfrm>
          <a:prstGeom prst="rect">
            <a:avLst/>
          </a:prstGeom>
        </p:spPr>
        <p:txBody>
          <a:bodyPr lIns="0" tIns="0" rIns="0" bIns="0" rtlCol="0" anchor="t">
            <a:spAutoFit/>
          </a:bodyPr>
          <a:lstStyle/>
          <a:p>
            <a:pPr algn="r" rtl="1">
              <a:lnSpc>
                <a:spcPts val="5200"/>
              </a:lnSpc>
            </a:pPr>
            <a:r>
              <a:rPr lang="ar-EG" sz="50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a:t>
            </a:r>
            <a:r>
              <a:rPr lang="ar-EG" sz="50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لبرمجة والتطوير </a:t>
            </a:r>
            <a:endParaRPr lang="ar-EG" sz="50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0" name="TextBox 10"/>
          <p:cNvSpPr txBox="1"/>
          <p:nvPr/>
        </p:nvSpPr>
        <p:spPr>
          <a:xfrm>
            <a:off x="12183409" y="1219202"/>
            <a:ext cx="5356184" cy="441960"/>
          </a:xfrm>
          <a:prstGeom prst="rect">
            <a:avLst/>
          </a:prstGeom>
        </p:spPr>
        <p:txBody>
          <a:bodyPr lIns="0" tIns="0" rIns="0" bIns="0" rtlCol="0" anchor="t">
            <a:spAutoFit/>
          </a:bodyPr>
          <a:lstStyle/>
          <a:p>
            <a:pPr algn="r" rtl="1">
              <a:lnSpc>
                <a:spcPts val="3120"/>
              </a:lnSpc>
            </a:pPr>
            <a:r>
              <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rPr>
              <a:t>من ا</a:t>
            </a:r>
            <a:r>
              <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rPr>
              <a:t>لفكرة إلى النظام</a:t>
            </a:r>
            <a:endPar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1" name="TextBox 11"/>
          <p:cNvSpPr txBox="1"/>
          <p:nvPr/>
        </p:nvSpPr>
        <p:spPr>
          <a:xfrm>
            <a:off x="6268101" y="8309448"/>
            <a:ext cx="5356184" cy="1253490"/>
          </a:xfrm>
          <a:prstGeom prst="rect">
            <a:avLst/>
          </a:prstGeom>
        </p:spPr>
        <p:txBody>
          <a:bodyPr lIns="0" tIns="0" rIns="0" bIns="0" rtlCol="0" anchor="t">
            <a:spAutoFit/>
          </a:bodyPr>
          <a:lstStyle/>
          <a:p>
            <a:pPr algn="r" rtl="1">
              <a:lnSpc>
                <a:spcPts val="4680"/>
              </a:lnSpc>
            </a:pPr>
            <a:r>
              <a:rPr lang="ar-EG" sz="4500">
                <a:solidFill>
                  <a:srgbClr val="6B32B4"/>
                </a:solidFill>
                <a:latin typeface="Hacen Tunisia" panose="02000500000000000000"/>
                <a:ea typeface="Hacen Tunisia" panose="02000500000000000000"/>
                <a:cs typeface="Hacen Tunisia" panose="02000500000000000000"/>
                <a:sym typeface="Hacen Tunisia" panose="02000500000000000000"/>
                <a:rtl val="1"/>
              </a:rPr>
              <a:t>ابدأ</a:t>
            </a:r>
            <a:r>
              <a:rPr lang="ar-EG" sz="4500">
                <a:solidFill>
                  <a:srgbClr val="6B32B4"/>
                </a:solidFill>
                <a:latin typeface="Hacen Tunisia" panose="02000500000000000000"/>
                <a:ea typeface="Hacen Tunisia" panose="02000500000000000000"/>
                <a:cs typeface="Hacen Tunisia" panose="02000500000000000000"/>
                <a:sym typeface="Hacen Tunisia" panose="02000500000000000000"/>
                <a:rtl val="1"/>
              </a:rPr>
              <a:t> با</a:t>
            </a:r>
            <a:r>
              <a:rPr lang="ar-EG" sz="4500">
                <a:solidFill>
                  <a:srgbClr val="6B32B4"/>
                </a:solidFill>
                <a:latin typeface="Hacen Tunisia" panose="02000500000000000000"/>
                <a:ea typeface="Hacen Tunisia" panose="02000500000000000000"/>
                <a:cs typeface="Hacen Tunisia" panose="02000500000000000000"/>
                <a:sym typeface="Hacen Tunisia" panose="02000500000000000000"/>
                <a:rtl val="1"/>
              </a:rPr>
              <a:t>لكود… اصنع مشروعك الأول معنا.</a:t>
            </a:r>
            <a:endParaRPr lang="ar-EG" sz="4500">
              <a:solidFill>
                <a:srgbClr val="6B32B4"/>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2" name="TextBox 12"/>
          <p:cNvSpPr txBox="1"/>
          <p:nvPr/>
        </p:nvSpPr>
        <p:spPr>
          <a:xfrm>
            <a:off x="11284268" y="3866090"/>
            <a:ext cx="3577233" cy="586105"/>
          </a:xfrm>
          <a:prstGeom prst="rect">
            <a:avLst/>
          </a:prstGeom>
        </p:spPr>
        <p:txBody>
          <a:bodyPr lIns="0" tIns="0" rIns="0" bIns="0" rtlCol="0" anchor="t">
            <a:spAutoFit/>
          </a:bodyPr>
          <a:lstStyle/>
          <a:p>
            <a:pPr algn="ctr" rtl="1">
              <a:lnSpc>
                <a:spcPts val="4160"/>
              </a:lnSpc>
              <a:spcBef>
                <a:spcPct val="0"/>
              </a:spcBef>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طريقة التدريب معنا</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3" name="TextBox 13"/>
          <p:cNvSpPr txBox="1"/>
          <p:nvPr/>
        </p:nvSpPr>
        <p:spPr>
          <a:xfrm>
            <a:off x="9936219" y="4768449"/>
            <a:ext cx="5862348" cy="1984375"/>
          </a:xfrm>
          <a:prstGeom prst="rect">
            <a:avLst/>
          </a:prstGeom>
        </p:spPr>
        <p:txBody>
          <a:bodyPr lIns="0" tIns="0" rIns="0" bIns="0" rtlCol="0" anchor="t">
            <a:spAutoFit/>
          </a:bodyPr>
          <a:lstStyle/>
          <a:p>
            <a:pPr algn="r" rtl="1">
              <a:lnSpc>
                <a:spcPts val="2600"/>
              </a:lnSpc>
              <a:spcBef>
                <a:spcPct val="0"/>
              </a:spcBef>
            </a:pPr>
            <a:r>
              <a:rPr lang="ar-EG" sz="2500">
                <a:solidFill>
                  <a:srgbClr val="F0F0F0"/>
                </a:solidFill>
                <a:latin typeface="Hacen Tunisia" panose="02000500000000000000"/>
                <a:ea typeface="Hacen Tunisia" panose="02000500000000000000"/>
                <a:cs typeface="Hacen Tunisia" panose="02000500000000000000"/>
                <a:sym typeface="Hacen Tunisia" panose="02000500000000000000"/>
                <a:rtl val="1"/>
              </a:rPr>
              <a:t>نعتمد على أسلوب “التطبيق مع الشرح” — المتدرب يبدأ مشروعه من أول جلسة.</a:t>
            </a:r>
            <a:endParaRPr lang="ar-EG" sz="25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r" rtl="1">
              <a:lnSpc>
                <a:spcPts val="2600"/>
              </a:lnSpc>
              <a:spcBef>
                <a:spcPct val="0"/>
              </a:spcBef>
            </a:pPr>
            <a:r>
              <a:rPr lang="ar-EG" sz="2500">
                <a:solidFill>
                  <a:srgbClr val="F0F0F0"/>
                </a:solidFill>
                <a:latin typeface="Hacen Tunisia" panose="02000500000000000000"/>
                <a:ea typeface="Hacen Tunisia" panose="02000500000000000000"/>
                <a:cs typeface="Hacen Tunisia" panose="02000500000000000000"/>
                <a:sym typeface="Hacen Tunisia" panose="02000500000000000000"/>
                <a:rtl val="1"/>
              </a:rPr>
              <a:t> ندمج بين التعليم النظري، المشاريع الجماعية، والدعم المستمر عبر المنصات الرقمية.</a:t>
            </a:r>
            <a:endParaRPr lang="ar-EG" sz="25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r" rtl="1">
              <a:lnSpc>
                <a:spcPts val="2600"/>
              </a:lnSpc>
              <a:spcBef>
                <a:spcPct val="0"/>
              </a:spcBef>
            </a:pPr>
            <a:r>
              <a:rPr lang="ar-EG" sz="2500">
                <a:solidFill>
                  <a:srgbClr val="F0F0F0"/>
                </a:solidFill>
                <a:latin typeface="Hacen Tunisia" panose="02000500000000000000"/>
                <a:ea typeface="Hacen Tunisia" panose="02000500000000000000"/>
                <a:cs typeface="Hacen Tunisia" panose="02000500000000000000"/>
                <a:sym typeface="Hacen Tunisia" panose="02000500000000000000"/>
                <a:rtl val="1"/>
              </a:rPr>
              <a:t> كل متدرب يخرج بملف أعمال (</a:t>
            </a:r>
            <a:r>
              <a:rPr lang="en-US" sz="2500">
                <a:solidFill>
                  <a:srgbClr val="F0F0F0"/>
                </a:solidFill>
                <a:latin typeface="Hacen Tunisia" panose="02000500000000000000"/>
                <a:ea typeface="Hacen Tunisia" panose="02000500000000000000"/>
                <a:cs typeface="Hacen Tunisia" panose="02000500000000000000"/>
                <a:sym typeface="Hacen Tunisia" panose="02000500000000000000"/>
              </a:rPr>
              <a:t>Portfolio</a:t>
            </a:r>
            <a:r>
              <a:rPr lang="ar-EG" sz="2500">
                <a:solidFill>
                  <a:srgbClr val="F0F0F0"/>
                </a:solidFill>
                <a:latin typeface="Hacen Tunisia" panose="02000500000000000000"/>
                <a:ea typeface="Hacen Tunisia" panose="02000500000000000000"/>
                <a:cs typeface="Hacen Tunisia" panose="02000500000000000000"/>
                <a:sym typeface="Hacen Tunisia" panose="02000500000000000000"/>
                <a:rtl val="1"/>
              </a:rPr>
              <a:t>) حقيقي يعرض مهاراته للسوق.</a:t>
            </a:r>
            <a:endParaRPr lang="ar-EG" sz="25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4" name="TextBox 14"/>
          <p:cNvSpPr txBox="1"/>
          <p:nvPr/>
        </p:nvSpPr>
        <p:spPr>
          <a:xfrm>
            <a:off x="3095257" y="3563513"/>
            <a:ext cx="4650700" cy="586105"/>
          </a:xfrm>
          <a:prstGeom prst="rect">
            <a:avLst/>
          </a:prstGeom>
        </p:spPr>
        <p:txBody>
          <a:bodyPr lIns="0" tIns="0" rIns="0" bIns="0" rtlCol="0" anchor="t">
            <a:spAutoFit/>
          </a:bodyPr>
          <a:lstStyle/>
          <a:p>
            <a:pPr algn="ctr" rtl="1">
              <a:lnSpc>
                <a:spcPts val="4160"/>
              </a:lnSpc>
              <a:spcBef>
                <a:spcPct val="0"/>
              </a:spcBef>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برامج وأدوات نستخدمها:</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5" name="TextBox 15"/>
          <p:cNvSpPr txBox="1"/>
          <p:nvPr/>
        </p:nvSpPr>
        <p:spPr>
          <a:xfrm>
            <a:off x="2905024" y="4563389"/>
            <a:ext cx="4345880" cy="2189435"/>
          </a:xfrm>
          <a:prstGeom prst="rect">
            <a:avLst/>
          </a:prstGeom>
        </p:spPr>
        <p:txBody>
          <a:bodyPr lIns="0" tIns="0" rIns="0" bIns="0" rtlCol="0" anchor="t">
            <a:spAutoFit/>
          </a:bodyPr>
          <a:lstStyle/>
          <a:p>
            <a:pPr algn="l">
              <a:lnSpc>
                <a:spcPts val="2855"/>
              </a:lnSpc>
              <a:spcBef>
                <a:spcPct val="0"/>
              </a:spcBef>
            </a:pPr>
            <a:r>
              <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Pr>
              <a:t>Visual Studio Code</a:t>
            </a:r>
            <a:endPar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endParaRPr>
          </a:p>
          <a:p>
            <a:pPr algn="l">
              <a:lnSpc>
                <a:spcPts val="2855"/>
              </a:lnSpc>
              <a:spcBef>
                <a:spcPct val="0"/>
              </a:spcBef>
            </a:pPr>
            <a:r>
              <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Pr>
              <a:t>Git &amp; GitHub</a:t>
            </a:r>
            <a:endPar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endParaRPr>
          </a:p>
          <a:p>
            <a:pPr algn="l">
              <a:lnSpc>
                <a:spcPts val="2855"/>
              </a:lnSpc>
              <a:spcBef>
                <a:spcPct val="0"/>
              </a:spcBef>
            </a:pPr>
            <a:r>
              <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Pr>
              <a:t>Flutter &amp; Android Studio</a:t>
            </a:r>
            <a:endPar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endParaRPr>
          </a:p>
          <a:p>
            <a:pPr algn="l">
              <a:lnSpc>
                <a:spcPts val="2855"/>
              </a:lnSpc>
              <a:spcBef>
                <a:spcPct val="0"/>
              </a:spcBef>
            </a:pPr>
            <a:r>
              <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Pr>
              <a:t>PHPMyAdmin / MySQL</a:t>
            </a:r>
            <a:endPar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endParaRPr>
          </a:p>
          <a:p>
            <a:pPr algn="l">
              <a:lnSpc>
                <a:spcPts val="2855"/>
              </a:lnSpc>
              <a:spcBef>
                <a:spcPct val="0"/>
              </a:spcBef>
            </a:pPr>
            <a:r>
              <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Pr>
              <a:t>Firebase / Node.js / Python</a:t>
            </a:r>
            <a:endPar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endParaRPr>
          </a:p>
          <a:p>
            <a:pPr algn="l">
              <a:lnSpc>
                <a:spcPts val="2855"/>
              </a:lnSpc>
              <a:spcBef>
                <a:spcPct val="0"/>
              </a:spcBef>
            </a:pPr>
            <a:r>
              <a:rPr lang="en-US"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Pr>
              <a:t>Figma </a:t>
            </a:r>
            <a:r>
              <a:rPr lang="ar-EG"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لتصميم واجهات المستخدم</a:t>
            </a:r>
            <a:endParaRPr lang="ar-EG" sz="2745">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Freeform 2"/>
          <p:cNvSpPr/>
          <p:nvPr/>
        </p:nvSpPr>
        <p:spPr>
          <a:xfrm flipV="1">
            <a:off x="-2297070" y="-358515"/>
            <a:ext cx="23277754" cy="11004029"/>
          </a:xfrm>
          <a:custGeom>
            <a:avLst/>
            <a:gdLst/>
            <a:ahLst/>
            <a:cxnLst/>
            <a:rect l="l" t="t" r="r" b="b"/>
            <a:pathLst>
              <a:path w="23277754" h="11004029">
                <a:moveTo>
                  <a:pt x="0" y="11004030"/>
                </a:moveTo>
                <a:lnTo>
                  <a:pt x="23277754" y="11004030"/>
                </a:lnTo>
                <a:lnTo>
                  <a:pt x="23277754" y="0"/>
                </a:lnTo>
                <a:lnTo>
                  <a:pt x="0" y="0"/>
                </a:lnTo>
                <a:lnTo>
                  <a:pt x="0" y="11004030"/>
                </a:lnTo>
                <a:close/>
              </a:path>
            </a:pathLst>
          </a:custGeom>
          <a:blipFill>
            <a:blip r:embed="rId1"/>
            <a:stretch>
              <a:fillRect/>
            </a:stretch>
          </a:blipFill>
        </p:spPr>
      </p:sp>
      <p:grpSp>
        <p:nvGrpSpPr>
          <p:cNvPr id="3" name="Group 3"/>
          <p:cNvGrpSpPr/>
          <p:nvPr/>
        </p:nvGrpSpPr>
        <p:grpSpPr>
          <a:xfrm rot="0">
            <a:off x="9341807" y="3189305"/>
            <a:ext cx="7051171" cy="4226977"/>
            <a:chOff x="0" y="0"/>
            <a:chExt cx="1857098" cy="1113278"/>
          </a:xfrm>
        </p:grpSpPr>
        <p:sp>
          <p:nvSpPr>
            <p:cNvPr id="4" name="Freeform 4"/>
            <p:cNvSpPr/>
            <p:nvPr/>
          </p:nvSpPr>
          <p:spPr>
            <a:xfrm>
              <a:off x="0" y="0"/>
              <a:ext cx="1857098" cy="1113278"/>
            </a:xfrm>
            <a:custGeom>
              <a:avLst/>
              <a:gdLst/>
              <a:ahLst/>
              <a:cxnLst/>
              <a:rect l="l" t="t" r="r" b="b"/>
              <a:pathLst>
                <a:path w="1857098" h="1113278">
                  <a:moveTo>
                    <a:pt x="60388" y="0"/>
                  </a:moveTo>
                  <a:lnTo>
                    <a:pt x="1796710" y="0"/>
                  </a:lnTo>
                  <a:cubicBezTo>
                    <a:pt x="1830062" y="0"/>
                    <a:pt x="1857098" y="27037"/>
                    <a:pt x="1857098" y="60388"/>
                  </a:cubicBezTo>
                  <a:lnTo>
                    <a:pt x="1857098" y="1052890"/>
                  </a:lnTo>
                  <a:cubicBezTo>
                    <a:pt x="1857098" y="1086241"/>
                    <a:pt x="1830062" y="1113278"/>
                    <a:pt x="1796710" y="1113278"/>
                  </a:cubicBezTo>
                  <a:lnTo>
                    <a:pt x="60388" y="1113278"/>
                  </a:lnTo>
                  <a:cubicBezTo>
                    <a:pt x="27037" y="1113278"/>
                    <a:pt x="0" y="1086241"/>
                    <a:pt x="0" y="1052890"/>
                  </a:cubicBezTo>
                  <a:lnTo>
                    <a:pt x="0" y="60388"/>
                  </a:lnTo>
                  <a:cubicBezTo>
                    <a:pt x="0" y="27037"/>
                    <a:pt x="27037" y="0"/>
                    <a:pt x="60388" y="0"/>
                  </a:cubicBezTo>
                  <a:close/>
                </a:path>
              </a:pathLst>
            </a:custGeom>
            <a:solidFill>
              <a:srgbClr val="010D54"/>
            </a:solidFill>
          </p:spPr>
        </p:sp>
        <p:sp>
          <p:nvSpPr>
            <p:cNvPr id="5" name="TextBox 5"/>
            <p:cNvSpPr txBox="1"/>
            <p:nvPr/>
          </p:nvSpPr>
          <p:spPr>
            <a:xfrm>
              <a:off x="0" y="-95250"/>
              <a:ext cx="1857098" cy="1208528"/>
            </a:xfrm>
            <a:prstGeom prst="rect">
              <a:avLst/>
            </a:prstGeom>
          </p:spPr>
          <p:txBody>
            <a:bodyPr lIns="50800" tIns="50800" rIns="50800" bIns="50800" rtlCol="0" anchor="ctr"/>
            <a:lstStyle/>
            <a:p>
              <a:pPr algn="ctr">
                <a:lnSpc>
                  <a:spcPts val="4200"/>
                </a:lnSpc>
              </a:pPr>
            </a:p>
          </p:txBody>
        </p:sp>
      </p:grpSp>
      <p:grpSp>
        <p:nvGrpSpPr>
          <p:cNvPr id="6" name="Group 6"/>
          <p:cNvGrpSpPr/>
          <p:nvPr/>
        </p:nvGrpSpPr>
        <p:grpSpPr>
          <a:xfrm rot="0">
            <a:off x="1895022" y="3189305"/>
            <a:ext cx="7051171" cy="4226977"/>
            <a:chOff x="0" y="0"/>
            <a:chExt cx="1857098" cy="1113278"/>
          </a:xfrm>
        </p:grpSpPr>
        <p:sp>
          <p:nvSpPr>
            <p:cNvPr id="7" name="Freeform 7"/>
            <p:cNvSpPr/>
            <p:nvPr/>
          </p:nvSpPr>
          <p:spPr>
            <a:xfrm>
              <a:off x="0" y="0"/>
              <a:ext cx="1857098" cy="1113278"/>
            </a:xfrm>
            <a:custGeom>
              <a:avLst/>
              <a:gdLst/>
              <a:ahLst/>
              <a:cxnLst/>
              <a:rect l="l" t="t" r="r" b="b"/>
              <a:pathLst>
                <a:path w="1857098" h="1113278">
                  <a:moveTo>
                    <a:pt x="60388" y="0"/>
                  </a:moveTo>
                  <a:lnTo>
                    <a:pt x="1796710" y="0"/>
                  </a:lnTo>
                  <a:cubicBezTo>
                    <a:pt x="1830062" y="0"/>
                    <a:pt x="1857098" y="27037"/>
                    <a:pt x="1857098" y="60388"/>
                  </a:cubicBezTo>
                  <a:lnTo>
                    <a:pt x="1857098" y="1052890"/>
                  </a:lnTo>
                  <a:cubicBezTo>
                    <a:pt x="1857098" y="1086241"/>
                    <a:pt x="1830062" y="1113278"/>
                    <a:pt x="1796710" y="1113278"/>
                  </a:cubicBezTo>
                  <a:lnTo>
                    <a:pt x="60388" y="1113278"/>
                  </a:lnTo>
                  <a:cubicBezTo>
                    <a:pt x="27037" y="1113278"/>
                    <a:pt x="0" y="1086241"/>
                    <a:pt x="0" y="1052890"/>
                  </a:cubicBezTo>
                  <a:lnTo>
                    <a:pt x="0" y="60388"/>
                  </a:lnTo>
                  <a:cubicBezTo>
                    <a:pt x="0" y="27037"/>
                    <a:pt x="27037" y="0"/>
                    <a:pt x="60388" y="0"/>
                  </a:cubicBezTo>
                  <a:close/>
                </a:path>
              </a:pathLst>
            </a:custGeom>
            <a:solidFill>
              <a:srgbClr val="6B32B4"/>
            </a:solidFill>
          </p:spPr>
        </p:sp>
        <p:sp>
          <p:nvSpPr>
            <p:cNvPr id="8" name="TextBox 8"/>
            <p:cNvSpPr txBox="1"/>
            <p:nvPr/>
          </p:nvSpPr>
          <p:spPr>
            <a:xfrm>
              <a:off x="0" y="-95250"/>
              <a:ext cx="1857098" cy="1208528"/>
            </a:xfrm>
            <a:prstGeom prst="rect">
              <a:avLst/>
            </a:prstGeom>
          </p:spPr>
          <p:txBody>
            <a:bodyPr lIns="50800" tIns="50800" rIns="50800" bIns="50800" rtlCol="0" anchor="ctr"/>
            <a:lstStyle/>
            <a:p>
              <a:pPr algn="ctr">
                <a:lnSpc>
                  <a:spcPts val="4200"/>
                </a:lnSpc>
              </a:pPr>
            </a:p>
          </p:txBody>
        </p:sp>
      </p:grpSp>
      <p:sp>
        <p:nvSpPr>
          <p:cNvPr id="9" name="TextBox 9"/>
          <p:cNvSpPr txBox="1"/>
          <p:nvPr/>
        </p:nvSpPr>
        <p:spPr>
          <a:xfrm>
            <a:off x="9559243" y="460377"/>
            <a:ext cx="7980349" cy="749300"/>
          </a:xfrm>
          <a:prstGeom prst="rect">
            <a:avLst/>
          </a:prstGeom>
        </p:spPr>
        <p:txBody>
          <a:bodyPr lIns="0" tIns="0" rIns="0" bIns="0" rtlCol="0" anchor="t">
            <a:spAutoFit/>
          </a:bodyPr>
          <a:lstStyle/>
          <a:p>
            <a:pPr algn="r" rtl="1">
              <a:lnSpc>
                <a:spcPts val="5200"/>
              </a:lnSpc>
            </a:pPr>
            <a:r>
              <a:rPr lang="ar-EG" sz="50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ا</a:t>
            </a:r>
            <a:r>
              <a:rPr lang="ar-EG" sz="50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rPr>
              <a:t>لتصميم الجرافيكي وثلاثي الأبعاد</a:t>
            </a:r>
            <a:endParaRPr lang="ar-EG" sz="5000">
              <a:solidFill>
                <a:srgbClr val="6B32B4"/>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0" name="TextBox 10"/>
          <p:cNvSpPr txBox="1"/>
          <p:nvPr/>
        </p:nvSpPr>
        <p:spPr>
          <a:xfrm>
            <a:off x="10916570" y="1219202"/>
            <a:ext cx="6623023" cy="441960"/>
          </a:xfrm>
          <a:prstGeom prst="rect">
            <a:avLst/>
          </a:prstGeom>
        </p:spPr>
        <p:txBody>
          <a:bodyPr lIns="0" tIns="0" rIns="0" bIns="0" rtlCol="0" anchor="t">
            <a:spAutoFit/>
          </a:bodyPr>
          <a:lstStyle/>
          <a:p>
            <a:pPr algn="r" rtl="1">
              <a:lnSpc>
                <a:spcPts val="3120"/>
              </a:lnSpc>
            </a:pPr>
            <a:r>
              <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rPr>
              <a:t>التص</a:t>
            </a:r>
            <a:r>
              <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rPr>
              <a:t>ميم هو أول انطباع وأقوى وسي</a:t>
            </a:r>
            <a:r>
              <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rPr>
              <a:t>لة للتأثير</a:t>
            </a:r>
            <a:endParaRPr lang="ar-EG" sz="3000">
              <a:solidFill>
                <a:srgbClr val="6B32B4"/>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1" name="TextBox 11"/>
          <p:cNvSpPr txBox="1"/>
          <p:nvPr/>
        </p:nvSpPr>
        <p:spPr>
          <a:xfrm>
            <a:off x="6247732" y="8237690"/>
            <a:ext cx="6623023" cy="1253490"/>
          </a:xfrm>
          <a:prstGeom prst="rect">
            <a:avLst/>
          </a:prstGeom>
        </p:spPr>
        <p:txBody>
          <a:bodyPr lIns="0" tIns="0" rIns="0" bIns="0" rtlCol="0" anchor="t">
            <a:spAutoFit/>
          </a:bodyPr>
          <a:lstStyle/>
          <a:p>
            <a:pPr algn="r" rtl="1">
              <a:lnSpc>
                <a:spcPts val="4680"/>
              </a:lnSpc>
            </a:pPr>
            <a:r>
              <a:rPr lang="ar-EG" sz="4500">
                <a:solidFill>
                  <a:srgbClr val="000002"/>
                </a:solidFill>
                <a:latin typeface="Hacen Tunisia" panose="02000500000000000000"/>
                <a:ea typeface="Hacen Tunisia" panose="02000500000000000000"/>
                <a:cs typeface="Hacen Tunisia" panose="02000500000000000000"/>
                <a:sym typeface="Hacen Tunisia" panose="02000500000000000000"/>
                <a:rtl val="1"/>
              </a:rPr>
              <a:t>ابدأ التصميم اليوم… لأن الإبداع </a:t>
            </a:r>
            <a:r>
              <a:rPr lang="ar-EG" sz="4500">
                <a:solidFill>
                  <a:srgbClr val="000002"/>
                </a:solidFill>
                <a:latin typeface="Hacen Tunisia" panose="02000500000000000000"/>
                <a:ea typeface="Hacen Tunisia" panose="02000500000000000000"/>
                <a:cs typeface="Hacen Tunisia" panose="02000500000000000000"/>
                <a:sym typeface="Hacen Tunisia" panose="02000500000000000000"/>
                <a:rtl val="1"/>
              </a:rPr>
              <a:t>لا ينتظر.</a:t>
            </a:r>
            <a:endParaRPr lang="ar-EG" sz="4500">
              <a:solidFill>
                <a:srgbClr val="000002"/>
              </a:solidFill>
              <a:latin typeface="Hacen Tunisia" panose="02000500000000000000"/>
              <a:ea typeface="Hacen Tunisia" panose="02000500000000000000"/>
              <a:cs typeface="Hacen Tunisia" panose="02000500000000000000"/>
              <a:sym typeface="Hacen Tunisia" panose="02000500000000000000"/>
              <a:rtl val="1"/>
            </a:endParaRPr>
          </a:p>
        </p:txBody>
      </p:sp>
      <p:sp>
        <p:nvSpPr>
          <p:cNvPr id="12" name="TextBox 12"/>
          <p:cNvSpPr txBox="1"/>
          <p:nvPr/>
        </p:nvSpPr>
        <p:spPr>
          <a:xfrm>
            <a:off x="9936219" y="3856565"/>
            <a:ext cx="5862348" cy="3175635"/>
          </a:xfrm>
          <a:prstGeom prst="rect">
            <a:avLst/>
          </a:prstGeom>
        </p:spPr>
        <p:txBody>
          <a:bodyPr lIns="0" tIns="0" rIns="0" bIns="0" rtlCol="0" anchor="t">
            <a:spAutoFit/>
          </a:bodyPr>
          <a:lstStyle/>
          <a:p>
            <a:pPr algn="r" rtl="1">
              <a:lnSpc>
                <a:spcPts val="312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ش</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عارات، هويات بصرية، لافتات، تصاميم إعلانات ومحتوى سوشيال ميديا.</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r" rtl="1">
              <a:lnSpc>
                <a:spcPts val="312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تصميم واجهات المستخدم (</a:t>
            </a:r>
            <a:r>
              <a:rPr lang="en-US" sz="3000">
                <a:solidFill>
                  <a:srgbClr val="F0F0F0"/>
                </a:solidFill>
                <a:latin typeface="Hacen Tunisia" panose="02000500000000000000"/>
                <a:ea typeface="Hacen Tunisia" panose="02000500000000000000"/>
                <a:cs typeface="Hacen Tunisia" panose="02000500000000000000"/>
                <a:sym typeface="Hacen Tunisia" panose="02000500000000000000"/>
              </a:rPr>
              <a:t>UI/UX</a:t>
            </a: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r" rtl="1">
              <a:lnSpc>
                <a:spcPts val="312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نمذجة وتصميم شخصيات، مبانٍ، منتجات، ومشاهد واقعية للألعاب أو العروض.</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r" rtl="1">
              <a:lnSpc>
                <a:spcPts val="3120"/>
              </a:lnSpc>
              <a:spcBef>
                <a:spcPct val="0"/>
              </a:spcBef>
            </a:pPr>
            <a:r>
              <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rPr>
              <a:t> تحريك الشعارات والمشاهد الإعلانية فيديوهات تفاعلية .</a:t>
            </a:r>
            <a:endParaRPr lang="ar-EG" sz="3000">
              <a:solidFill>
                <a:srgbClr val="F0F0F0"/>
              </a:solidFill>
              <a:latin typeface="Hacen Tunisia" panose="02000500000000000000"/>
              <a:ea typeface="Hacen Tunisia" panose="02000500000000000000"/>
              <a:cs typeface="Hacen Tunisia" panose="02000500000000000000"/>
              <a:sym typeface="Hacen Tunisia" panose="02000500000000000000"/>
              <a:rtl val="1"/>
            </a:endParaRPr>
          </a:p>
          <a:p>
            <a:pPr algn="r" rtl="1">
              <a:lnSpc>
                <a:spcPts val="3120"/>
              </a:lnSpc>
              <a:spcBef>
                <a:spcPct val="0"/>
              </a:spcBef>
            </a:pPr>
          </a:p>
        </p:txBody>
      </p:sp>
      <p:sp>
        <p:nvSpPr>
          <p:cNvPr id="13" name="TextBox 13"/>
          <p:cNvSpPr txBox="1"/>
          <p:nvPr/>
        </p:nvSpPr>
        <p:spPr>
          <a:xfrm>
            <a:off x="3095257" y="3563513"/>
            <a:ext cx="4650700" cy="586105"/>
          </a:xfrm>
          <a:prstGeom prst="rect">
            <a:avLst/>
          </a:prstGeom>
        </p:spPr>
        <p:txBody>
          <a:bodyPr lIns="0" tIns="0" rIns="0" bIns="0" rtlCol="0" anchor="t">
            <a:spAutoFit/>
          </a:bodyPr>
          <a:lstStyle/>
          <a:p>
            <a:pPr algn="ctr" rtl="1">
              <a:lnSpc>
                <a:spcPts val="4160"/>
              </a:lnSpc>
              <a:spcBef>
                <a:spcPct val="0"/>
              </a:spcBef>
            </a:pPr>
            <a:r>
              <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rPr>
              <a:t>برامج وأدوات نستخدمها:</a:t>
            </a:r>
            <a:endParaRPr lang="ar-EG" sz="4000">
              <a:solidFill>
                <a:srgbClr val="F0F0F0"/>
              </a:solidFill>
              <a:latin typeface="Hacen Tunisia Bold" panose="02000500000000000000"/>
              <a:ea typeface="Hacen Tunisia Bold" panose="02000500000000000000"/>
              <a:cs typeface="Hacen Tunisia Bold" panose="02000500000000000000"/>
              <a:sym typeface="Hacen Tunisia Bold" panose="02000500000000000000"/>
              <a:rtl val="1"/>
            </a:endParaRPr>
          </a:p>
        </p:txBody>
      </p:sp>
      <p:sp>
        <p:nvSpPr>
          <p:cNvPr id="14" name="TextBox 14"/>
          <p:cNvSpPr txBox="1"/>
          <p:nvPr/>
        </p:nvSpPr>
        <p:spPr>
          <a:xfrm>
            <a:off x="2513044" y="4748764"/>
            <a:ext cx="4701183" cy="2004060"/>
          </a:xfrm>
          <a:prstGeom prst="rect">
            <a:avLst/>
          </a:prstGeom>
        </p:spPr>
        <p:txBody>
          <a:bodyPr lIns="0" tIns="0" rIns="0" bIns="0" rtlCol="0" anchor="t">
            <a:spAutoFit/>
          </a:bodyPr>
          <a:lstStyle/>
          <a:p>
            <a:pPr algn="l" rtl="1">
              <a:lnSpc>
                <a:spcPts val="3120"/>
              </a:lnSpc>
              <a:spcBef>
                <a:spcPct val="0"/>
              </a:spcBef>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Adobe Photoshop</a:t>
            </a:r>
            <a:r>
              <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a:t>
            </a:r>
            <a:endPar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l" rtl="1">
              <a:lnSpc>
                <a:spcPts val="3120"/>
              </a:lnSpc>
              <a:spcBef>
                <a:spcPct val="0"/>
              </a:spcBef>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Illustrator</a:t>
            </a:r>
            <a:r>
              <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a:t>
            </a:r>
            <a:endPar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l" rtl="1">
              <a:lnSpc>
                <a:spcPts val="3120"/>
              </a:lnSpc>
              <a:spcBef>
                <a:spcPct val="0"/>
              </a:spcBef>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After Effects &amp; Premiere Pro</a:t>
            </a:r>
            <a:r>
              <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a:t>
            </a:r>
            <a:endPar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l" rtl="1">
              <a:lnSpc>
                <a:spcPts val="3120"/>
              </a:lnSpc>
              <a:spcBef>
                <a:spcPct val="0"/>
              </a:spcBef>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Figma &amp; Adobe XD</a:t>
            </a:r>
            <a:r>
              <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rPr>
              <a:t> </a:t>
            </a:r>
            <a:endParaRPr lang="ar-EG"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tl val="1"/>
            </a:endParaRPr>
          </a:p>
          <a:p>
            <a:pPr algn="l" rtl="1">
              <a:lnSpc>
                <a:spcPts val="3120"/>
              </a:lnSpc>
              <a:spcBef>
                <a:spcPct val="0"/>
              </a:spcBef>
            </a:pPr>
            <a:r>
              <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rPr>
              <a:t>Blender / 3ds Max / SketchUp</a:t>
            </a:r>
            <a:endParaRPr lang="en-US" sz="3000">
              <a:solidFill>
                <a:srgbClr val="FFFFFF"/>
              </a:solidFill>
              <a:latin typeface="Hacen Tunisia Bold" panose="02000500000000000000"/>
              <a:ea typeface="Hacen Tunisia Bold" panose="02000500000000000000"/>
              <a:cs typeface="Hacen Tunisia Bold" panose="02000500000000000000"/>
              <a:sym typeface="Hacen Tunisia Bold" panose="02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7865</Words>
  <Application>WPS Presentation</Application>
  <PresentationFormat>On-screen Show (4:3)</PresentationFormat>
  <Paragraphs>373</Paragraphs>
  <Slides>17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SimSun</vt:lpstr>
      <vt:lpstr>Wingdings</vt:lpstr>
      <vt:lpstr>Hacen Tunisia Bold</vt:lpstr>
      <vt:lpstr>Hacen Tunisia</vt:lpstr>
      <vt:lpstr>Hacen Tunisia Light</vt:lpstr>
      <vt:lpstr>29LT Riwaya Informal</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ازرق و بنفسجي بتصميم احترافي و حديث عن التسويق الالكتروني</dc:title>
  <dc:creator/>
  <cp:lastModifiedBy>khyat</cp:lastModifiedBy>
  <cp:revision>2</cp:revision>
  <dcterms:created xsi:type="dcterms:W3CDTF">2006-08-16T00:00:00Z</dcterms:created>
  <dcterms:modified xsi:type="dcterms:W3CDTF">2025-11-06T12:27:26Z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5EBFBAD7407F4BD0A4FBE27FA14523B1_12</vt:lpwstr>
  </property>
  <property fmtid="{D5CDD505-2E9C-101B-9397-08002B2CF9AE}" pid="3" name="KSOProductBuildVer">
    <vt:lpwstr>1033-12.2.0.23155</vt:lpwstr>
  </property>
</Properties>
</file>